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91"/>
  </p:notesMasterIdLst>
  <p:sldIdLst>
    <p:sldId id="256" r:id="rId2"/>
    <p:sldId id="530" r:id="rId3"/>
    <p:sldId id="531" r:id="rId4"/>
    <p:sldId id="532" r:id="rId5"/>
    <p:sldId id="257" r:id="rId6"/>
    <p:sldId id="258" r:id="rId7"/>
    <p:sldId id="339" r:id="rId8"/>
    <p:sldId id="351" r:id="rId9"/>
    <p:sldId id="261" r:id="rId10"/>
    <p:sldId id="352" r:id="rId11"/>
    <p:sldId id="262" r:id="rId12"/>
    <p:sldId id="263" r:id="rId13"/>
    <p:sldId id="264" r:id="rId14"/>
    <p:sldId id="265" r:id="rId15"/>
    <p:sldId id="353" r:id="rId16"/>
    <p:sldId id="267" r:id="rId17"/>
    <p:sldId id="268" r:id="rId18"/>
    <p:sldId id="269" r:id="rId19"/>
    <p:sldId id="270" r:id="rId20"/>
    <p:sldId id="272" r:id="rId21"/>
    <p:sldId id="273" r:id="rId22"/>
    <p:sldId id="274" r:id="rId23"/>
    <p:sldId id="275" r:id="rId24"/>
    <p:sldId id="276" r:id="rId25"/>
    <p:sldId id="354" r:id="rId26"/>
    <p:sldId id="277" r:id="rId27"/>
    <p:sldId id="278" r:id="rId28"/>
    <p:sldId id="279" r:id="rId29"/>
    <p:sldId id="280" r:id="rId30"/>
    <p:sldId id="281" r:id="rId31"/>
    <p:sldId id="355" r:id="rId32"/>
    <p:sldId id="283" r:id="rId33"/>
    <p:sldId id="356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361" r:id="rId45"/>
    <p:sldId id="347" r:id="rId46"/>
    <p:sldId id="296" r:id="rId47"/>
    <p:sldId id="349" r:id="rId48"/>
    <p:sldId id="360" r:id="rId49"/>
    <p:sldId id="300" r:id="rId50"/>
    <p:sldId id="301" r:id="rId51"/>
    <p:sldId id="666" r:id="rId52"/>
    <p:sldId id="302" r:id="rId53"/>
    <p:sldId id="297" r:id="rId54"/>
    <p:sldId id="298" r:id="rId55"/>
    <p:sldId id="348" r:id="rId56"/>
    <p:sldId id="357" r:id="rId57"/>
    <p:sldId id="304" r:id="rId58"/>
    <p:sldId id="305" r:id="rId59"/>
    <p:sldId id="306" r:id="rId60"/>
    <p:sldId id="307" r:id="rId61"/>
    <p:sldId id="308" r:id="rId62"/>
    <p:sldId id="309" r:id="rId63"/>
    <p:sldId id="310" r:id="rId64"/>
    <p:sldId id="311" r:id="rId65"/>
    <p:sldId id="312" r:id="rId66"/>
    <p:sldId id="338" r:id="rId67"/>
    <p:sldId id="314" r:id="rId68"/>
    <p:sldId id="315" r:id="rId69"/>
    <p:sldId id="316" r:id="rId70"/>
    <p:sldId id="317" r:id="rId71"/>
    <p:sldId id="318" r:id="rId72"/>
    <p:sldId id="319" r:id="rId73"/>
    <p:sldId id="330" r:id="rId74"/>
    <p:sldId id="320" r:id="rId75"/>
    <p:sldId id="322" r:id="rId76"/>
    <p:sldId id="323" r:id="rId77"/>
    <p:sldId id="325" r:id="rId78"/>
    <p:sldId id="335" r:id="rId79"/>
    <p:sldId id="336" r:id="rId80"/>
    <p:sldId id="328" r:id="rId81"/>
    <p:sldId id="331" r:id="rId82"/>
    <p:sldId id="329" r:id="rId83"/>
    <p:sldId id="332" r:id="rId84"/>
    <p:sldId id="333" r:id="rId85"/>
    <p:sldId id="334" r:id="rId86"/>
    <p:sldId id="337" r:id="rId87"/>
    <p:sldId id="362" r:id="rId88"/>
    <p:sldId id="359" r:id="rId89"/>
    <p:sldId id="358" r:id="rId90"/>
  </p:sldIdLst>
  <p:sldSz cx="14630400" cy="8229600"/>
  <p:notesSz cx="9932988" cy="680085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92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D7D7D"/>
    <a:srgbClr val="C0C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3D3AFF3-006B-4628-AFAD-084D19A16A75}" v="1" dt="2025-05-19T14:50:03.226"/>
    <p1510:client id="{DBEFE001-5B65-4061-A6C8-9E48FBDF9690}" v="1" dt="2025-05-20T08:44:54.200"/>
    <p1510:client id="{F2A84CDE-A260-4578-9477-FBBA134E7155}" v="1" dt="2025-05-19T11:51:51.88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69"/>
    <p:restoredTop sz="93809"/>
  </p:normalViewPr>
  <p:slideViewPr>
    <p:cSldViewPr snapToGrid="0" snapToObjects="1" showGuides="1">
      <p:cViewPr varScale="1">
        <p:scale>
          <a:sx n="66" d="100"/>
          <a:sy n="66" d="100"/>
        </p:scale>
        <p:origin x="859" y="58"/>
      </p:cViewPr>
      <p:guideLst>
        <p:guide orient="horz" pos="2160"/>
        <p:guide pos="292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tableStyles" Target="tableStyle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notesMaster" Target="notesMasters/notesMaster1.xml"/><Relationship Id="rId9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presProps" Target="pres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4295" cy="34122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5626395" y="0"/>
            <a:ext cx="4304295" cy="34122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D74169-6236-D846-9A04-6343C323850B}" type="datetimeFigureOut">
              <a:rPr kumimoji="1" lang="zh-CN" altLang="en-US" smtClean="0"/>
              <a:t>2025/12/11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2927350" y="850900"/>
            <a:ext cx="4078288" cy="22939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993299" y="3272909"/>
            <a:ext cx="7946390" cy="267783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6459627"/>
            <a:ext cx="4304295" cy="34122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5626395" y="6459627"/>
            <a:ext cx="4304295" cy="34122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77CC9A-8912-AD41-9297-285430BDE2E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77CC9A-8912-AD41-9297-285430BDE2E4}" type="slidenum">
              <a:rPr kumimoji="1" lang="zh-CN" altLang="en-US" smtClean="0"/>
              <a:t>39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746107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77CC9A-8912-AD41-9297-285430BDE2E4}" type="slidenum">
              <a:rPr kumimoji="1" lang="zh-CN" altLang="en-US" smtClean="0"/>
              <a:t>46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77CC9A-8912-AD41-9297-285430BDE2E4}" type="slidenum">
              <a:rPr kumimoji="1" lang="zh-CN" altLang="en-US" smtClean="0"/>
              <a:t>50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71431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i="1" dirty="0" err="1"/>
              <a:t>Leyang</a:t>
            </a:r>
            <a:r>
              <a:rPr lang="en-US" altLang="zh-CN" i="1" dirty="0"/>
              <a:t> cui, Bart paper citation, the citation now is wrong!</a:t>
            </a:r>
            <a:endParaRPr lang="zh-CN" altLang="en-US" i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77CC9A-8912-AD41-9297-285430BDE2E4}" type="slidenum">
              <a:rPr kumimoji="1" lang="zh-CN" altLang="en-US" smtClean="0"/>
              <a:t>53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119370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#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77CC9A-8912-AD41-9297-285430BDE2E4}" type="slidenum">
              <a:rPr kumimoji="1" lang="zh-CN" altLang="en-US" smtClean="0"/>
              <a:t>64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247263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828800" y="4322446"/>
            <a:ext cx="10972800" cy="198691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160"/>
            </a:lvl1pPr>
            <a:lvl2pPr marL="411480" indent="0" algn="ctr">
              <a:buNone/>
              <a:defRPr sz="1800"/>
            </a:lvl2pPr>
            <a:lvl3pPr marL="822960" indent="0" algn="ctr">
              <a:buNone/>
              <a:defRPr sz="1620"/>
            </a:lvl3pPr>
            <a:lvl4pPr marL="1234440" indent="0" algn="ctr">
              <a:buNone/>
              <a:defRPr sz="1440"/>
            </a:lvl4pPr>
            <a:lvl5pPr marL="1645920" indent="0" algn="ctr">
              <a:buNone/>
              <a:defRPr sz="1440"/>
            </a:lvl5pPr>
            <a:lvl6pPr marL="2057400" indent="0" algn="ctr">
              <a:buNone/>
              <a:defRPr sz="1440"/>
            </a:lvl6pPr>
            <a:lvl7pPr marL="2468880" indent="0" algn="ctr">
              <a:buNone/>
              <a:defRPr sz="1440"/>
            </a:lvl7pPr>
            <a:lvl8pPr marL="2880360" indent="0" algn="ctr">
              <a:buNone/>
              <a:defRPr sz="1440"/>
            </a:lvl8pPr>
            <a:lvl9pPr marL="3291840" indent="0" algn="ctr">
              <a:buNone/>
              <a:defRPr sz="1440"/>
            </a:lvl9pPr>
          </a:lstStyle>
          <a:p>
            <a:r>
              <a:rPr lang="zh-CN" altLang="en-US" dirty="0"/>
              <a:t>单击以编辑母版副标题样式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2900259" y="7627633"/>
            <a:ext cx="724301" cy="438150"/>
          </a:xfrm>
        </p:spPr>
        <p:txBody>
          <a:bodyPr/>
          <a:lstStyle>
            <a:lvl1pPr>
              <a:defRPr sz="2160" b="1"/>
            </a:lvl1pPr>
          </a:lstStyle>
          <a:p>
            <a:fld id="{11D8FA19-E13B-4121-8BBF-5D41F5A04330}" type="slidenum">
              <a:rPr lang="zh-CN" altLang="en-US" smtClean="0"/>
              <a:t>‹#›</a:t>
            </a:fld>
            <a:endParaRPr lang="zh-CN" altLang="en-US" dirty="0"/>
          </a:p>
        </p:txBody>
      </p:sp>
      <p:pic>
        <p:nvPicPr>
          <p:cNvPr id="4" name="Picture 187">
            <a:extLst>
              <a:ext uri="{FF2B5EF4-FFF2-40B4-BE49-F238E27FC236}">
                <a16:creationId xmlns:a16="http://schemas.microsoft.com/office/drawing/2014/main" id="{66265493-1D51-46AC-9B41-4A8C18AFCD2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676198" y="4"/>
            <a:ext cx="3954202" cy="1237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1274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3032000" y="7471005"/>
            <a:ext cx="516467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3032000" y="7420203"/>
            <a:ext cx="516467" cy="365125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 panose="020B0604020202020204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 panose="020B0604020202020204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 panose="020B0604020202020204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 panose="020B0604020202020204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3" Type="http://schemas.openxmlformats.org/officeDocument/2006/relationships/image" Target="../media/image21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24.png"/><Relationship Id="rId7" Type="http://schemas.openxmlformats.org/officeDocument/2006/relationships/image" Target="../media/image53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23.png"/><Relationship Id="rId9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12" Type="http://schemas.openxmlformats.org/officeDocument/2006/relationships/image" Target="../media/image9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6.png"/><Relationship Id="rId11" Type="http://schemas.openxmlformats.org/officeDocument/2006/relationships/image" Target="../media/image91.png"/><Relationship Id="rId5" Type="http://schemas.openxmlformats.org/officeDocument/2006/relationships/image" Target="../media/image85.png"/><Relationship Id="rId10" Type="http://schemas.openxmlformats.org/officeDocument/2006/relationships/image" Target="../media/image90.png"/><Relationship Id="rId4" Type="http://schemas.openxmlformats.org/officeDocument/2006/relationships/image" Target="../media/image84.png"/><Relationship Id="rId9" Type="http://schemas.openxmlformats.org/officeDocument/2006/relationships/image" Target="../media/image8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5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image" Target="../media/image97.png"/><Relationship Id="rId7" Type="http://schemas.openxmlformats.org/officeDocument/2006/relationships/image" Target="../media/image101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svg"/><Relationship Id="rId3" Type="http://schemas.openxmlformats.org/officeDocument/2006/relationships/image" Target="../media/image121.png"/><Relationship Id="rId7" Type="http://schemas.openxmlformats.org/officeDocument/2006/relationships/image" Target="../media/image1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4.png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9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5.png"/><Relationship Id="rId4" Type="http://schemas.openxmlformats.org/officeDocument/2006/relationships/image" Target="../media/image134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3" Type="http://schemas.openxmlformats.org/officeDocument/2006/relationships/image" Target="../media/image137.png"/><Relationship Id="rId7" Type="http://schemas.openxmlformats.org/officeDocument/2006/relationships/image" Target="../media/image139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138.png"/><Relationship Id="rId10" Type="http://schemas.openxmlformats.org/officeDocument/2006/relationships/image" Target="../media/image142.png"/><Relationship Id="rId4" Type="http://schemas.openxmlformats.org/officeDocument/2006/relationships/image" Target="../media/image132.png"/><Relationship Id="rId9" Type="http://schemas.openxmlformats.org/officeDocument/2006/relationships/image" Target="../media/image14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png"/><Relationship Id="rId3" Type="http://schemas.openxmlformats.org/officeDocument/2006/relationships/image" Target="../media/image144.png"/><Relationship Id="rId7" Type="http://schemas.openxmlformats.org/officeDocument/2006/relationships/image" Target="../media/image148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7.png"/><Relationship Id="rId5" Type="http://schemas.openxmlformats.org/officeDocument/2006/relationships/image" Target="../media/image146.png"/><Relationship Id="rId4" Type="http://schemas.openxmlformats.org/officeDocument/2006/relationships/image" Target="../media/image145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png"/><Relationship Id="rId3" Type="http://schemas.openxmlformats.org/officeDocument/2006/relationships/image" Target="../media/image152.png"/><Relationship Id="rId7" Type="http://schemas.openxmlformats.org/officeDocument/2006/relationships/image" Target="../media/image156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5.png"/><Relationship Id="rId5" Type="http://schemas.openxmlformats.org/officeDocument/2006/relationships/image" Target="../media/image154.png"/><Relationship Id="rId4" Type="http://schemas.openxmlformats.org/officeDocument/2006/relationships/image" Target="../media/image153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1.png"/><Relationship Id="rId4" Type="http://schemas.openxmlformats.org/officeDocument/2006/relationships/image" Target="../media/image160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5.png"/><Relationship Id="rId4" Type="http://schemas.openxmlformats.org/officeDocument/2006/relationships/image" Target="../media/image164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2.sv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7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90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em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089C520-D5B8-782B-F4C0-CC3EE0B6D6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</a:t>
            </a:fld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徽标&#10;&#10;AI 生成的内容可能不正确。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21533" y="147484"/>
            <a:ext cx="4380265" cy="1002889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08140" y="292442"/>
            <a:ext cx="225254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400" b="1" dirty="0">
                <a:latin typeface="Palatino" pitchFamily="2" charset="0"/>
                <a:ea typeface="Palatino" pitchFamily="2" charset="0"/>
                <a:cs typeface="Times New Roman" panose="02020603050405020304" pitchFamily="18" charset="0"/>
              </a:rPr>
              <a:t>Content</a:t>
            </a:r>
            <a:endParaRPr kumimoji="1" lang="zh-CN" altLang="en-US" sz="4400" b="1" dirty="0">
              <a:latin typeface="Palatino" pitchFamily="2" charset="0"/>
              <a:ea typeface="Palatino" pitchFamily="2" charset="0"/>
              <a:cs typeface="Times New Roman" panose="02020603050405020304" pitchFamily="18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08140" y="1104518"/>
            <a:ext cx="10977615" cy="7017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GB" altLang="zh-CN" sz="2400" dirty="0">
                <a:latin typeface="Palatino" pitchFamily="2" charset="0"/>
                <a:ea typeface="Palatino" pitchFamily="2" charset="0"/>
                <a:cs typeface="Times New Roman" panose="02020603050405020304" pitchFamily="18" charset="0"/>
              </a:rPr>
              <a:t>13.1 Transformer Pre-training</a:t>
            </a:r>
          </a:p>
          <a:p>
            <a:pPr lvl="1">
              <a:lnSpc>
                <a:spcPct val="150000"/>
              </a:lnSpc>
            </a:pPr>
            <a:r>
              <a:rPr kumimoji="1" lang="en-GB" altLang="zh-CN" sz="2400" b="1" dirty="0">
                <a:latin typeface="Palatino" pitchFamily="2" charset="0"/>
                <a:ea typeface="Palatino" pitchFamily="2" charset="0"/>
                <a:cs typeface="Times New Roman" panose="02020603050405020304" pitchFamily="18" charset="0"/>
              </a:rPr>
              <a:t>13.1.1 GPT: Generative Pre-Training</a:t>
            </a:r>
          </a:p>
          <a:p>
            <a:pPr lvl="1">
              <a:lnSpc>
                <a:spcPct val="150000"/>
              </a:lnSpc>
            </a:pPr>
            <a:r>
              <a:rPr kumimoji="1" lang="en-GB" altLang="zh-CN" sz="2400" dirty="0">
                <a:latin typeface="Palatino" pitchFamily="2" charset="0"/>
                <a:ea typeface="Palatino" pitchFamily="2" charset="0"/>
                <a:cs typeface="Times New Roman" panose="02020603050405020304" pitchFamily="18" charset="0"/>
              </a:rPr>
              <a:t>13.1.2 BERT: Bidirectional Encoder Representations from Transformer</a:t>
            </a:r>
          </a:p>
          <a:p>
            <a:pPr lvl="1">
              <a:lnSpc>
                <a:spcPct val="150000"/>
              </a:lnSpc>
            </a:pPr>
            <a:r>
              <a:rPr kumimoji="1" lang="en-GB" altLang="zh-CN" sz="2400" dirty="0">
                <a:latin typeface="Palatino" pitchFamily="2" charset="0"/>
                <a:ea typeface="Palatino" pitchFamily="2" charset="0"/>
                <a:cs typeface="Times New Roman" panose="02020603050405020304" pitchFamily="18" charset="0"/>
              </a:rPr>
              <a:t>13.1.3 BART: Bidirectional and Auto-Regressive Transformer</a:t>
            </a:r>
          </a:p>
          <a:p>
            <a:pPr>
              <a:lnSpc>
                <a:spcPct val="150000"/>
              </a:lnSpc>
            </a:pPr>
            <a:r>
              <a:rPr kumimoji="1" lang="en-GB" altLang="zh-CN" sz="2400" dirty="0">
                <a:latin typeface="Palatino" pitchFamily="2" charset="0"/>
                <a:ea typeface="Palatino" pitchFamily="2" charset="0"/>
                <a:cs typeface="Times New Roman" panose="02020603050405020304" pitchFamily="18" charset="0"/>
              </a:rPr>
              <a:t>13.2 Using Pre-trained Transformer for Solving NLP Tasks</a:t>
            </a:r>
          </a:p>
          <a:p>
            <a:pPr lvl="1">
              <a:lnSpc>
                <a:spcPct val="150000"/>
              </a:lnSpc>
            </a:pPr>
            <a:r>
              <a:rPr kumimoji="1" lang="en-GB" altLang="zh-CN" sz="2400" dirty="0">
                <a:latin typeface="Palatino" pitchFamily="2" charset="0"/>
                <a:ea typeface="Palatino" pitchFamily="2" charset="0"/>
                <a:cs typeface="Times New Roman" panose="02020603050405020304" pitchFamily="18" charset="0"/>
              </a:rPr>
              <a:t>13.2.1 Text Classification</a:t>
            </a:r>
          </a:p>
          <a:p>
            <a:pPr lvl="1">
              <a:lnSpc>
                <a:spcPct val="150000"/>
              </a:lnSpc>
            </a:pPr>
            <a:r>
              <a:rPr kumimoji="1" lang="en-GB" altLang="zh-CN" sz="2400" dirty="0">
                <a:latin typeface="Palatino" pitchFamily="2" charset="0"/>
                <a:ea typeface="Palatino" pitchFamily="2" charset="0"/>
                <a:cs typeface="Times New Roman" panose="02020603050405020304" pitchFamily="18" charset="0"/>
              </a:rPr>
              <a:t>13.2.2 Structured Prediction</a:t>
            </a:r>
          </a:p>
          <a:p>
            <a:pPr lvl="1">
              <a:lnSpc>
                <a:spcPct val="150000"/>
              </a:lnSpc>
            </a:pPr>
            <a:r>
              <a:rPr kumimoji="1" lang="en-GB" altLang="zh-CN" sz="2400" dirty="0">
                <a:latin typeface="Palatino" pitchFamily="2" charset="0"/>
                <a:ea typeface="Palatino" pitchFamily="2" charset="0"/>
                <a:cs typeface="Times New Roman" panose="02020603050405020304" pitchFamily="18" charset="0"/>
              </a:rPr>
              <a:t>13.2.3 Generation</a:t>
            </a:r>
          </a:p>
          <a:p>
            <a:pPr>
              <a:lnSpc>
                <a:spcPct val="150000"/>
              </a:lnSpc>
            </a:pPr>
            <a:r>
              <a:rPr kumimoji="1" lang="en-GB" altLang="zh-CN" sz="2400" dirty="0">
                <a:latin typeface="Palatino" pitchFamily="2" charset="0"/>
                <a:ea typeface="Palatino" pitchFamily="2" charset="0"/>
                <a:cs typeface="Times New Roman" panose="02020603050405020304" pitchFamily="18" charset="0"/>
              </a:rPr>
              <a:t>13.3 Analyzing Pre-trained Models</a:t>
            </a:r>
          </a:p>
          <a:p>
            <a:pPr lvl="1">
              <a:lnSpc>
                <a:spcPct val="150000"/>
              </a:lnSpc>
            </a:pPr>
            <a:r>
              <a:rPr kumimoji="1" lang="en-GB" altLang="zh-CN" sz="2400" dirty="0">
                <a:latin typeface="Palatino" pitchFamily="2" charset="0"/>
                <a:ea typeface="Palatino" pitchFamily="2" charset="0"/>
                <a:cs typeface="Times New Roman" panose="02020603050405020304" pitchFamily="18" charset="0"/>
              </a:rPr>
              <a:t>13.3.1 Analyzing BERT</a:t>
            </a:r>
          </a:p>
          <a:p>
            <a:pPr lvl="1">
              <a:lnSpc>
                <a:spcPct val="150000"/>
              </a:lnSpc>
            </a:pPr>
            <a:r>
              <a:rPr kumimoji="1" lang="en-GB" altLang="zh-CN" sz="2400" dirty="0">
                <a:latin typeface="Palatino" pitchFamily="2" charset="0"/>
                <a:ea typeface="Palatino" pitchFamily="2" charset="0"/>
                <a:cs typeface="Times New Roman" panose="02020603050405020304" pitchFamily="18" charset="0"/>
              </a:rPr>
              <a:t>13.3</a:t>
            </a:r>
            <a:r>
              <a:rPr kumimoji="1" lang="en-US" altLang="zh-CN" sz="2400" dirty="0">
                <a:latin typeface="Palatino" pitchFamily="2" charset="0"/>
                <a:ea typeface="Palatino" pitchFamily="2" charset="0"/>
                <a:cs typeface="Times New Roman" panose="02020603050405020304" pitchFamily="18" charset="0"/>
              </a:rPr>
              <a:t>.2</a:t>
            </a:r>
            <a:r>
              <a:rPr kumimoji="1" lang="zh-CN" altLang="en-US" sz="2400" dirty="0">
                <a:latin typeface="Palatino" pitchFamily="2" charset="0"/>
                <a:ea typeface="Palatino" pitchFamily="2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Palatino" pitchFamily="2" charset="0"/>
                <a:ea typeface="Palatino" pitchFamily="2" charset="0"/>
                <a:cs typeface="Times New Roman" panose="02020603050405020304" pitchFamily="18" charset="0"/>
              </a:rPr>
              <a:t>Knowledge</a:t>
            </a:r>
            <a:r>
              <a:rPr kumimoji="1" lang="zh-CN" altLang="en-US" sz="2400" dirty="0">
                <a:latin typeface="Palatino" pitchFamily="2" charset="0"/>
                <a:ea typeface="Palatino" pitchFamily="2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Palatino" pitchFamily="2" charset="0"/>
                <a:ea typeface="Palatino" pitchFamily="2" charset="0"/>
                <a:cs typeface="Times New Roman" panose="02020603050405020304" pitchFamily="18" charset="0"/>
              </a:rPr>
              <a:t>in</a:t>
            </a:r>
            <a:r>
              <a:rPr kumimoji="1" lang="zh-CN" altLang="en-US" sz="2400" dirty="0">
                <a:latin typeface="Palatino" pitchFamily="2" charset="0"/>
                <a:ea typeface="Palatino" pitchFamily="2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Palatino" pitchFamily="2" charset="0"/>
                <a:ea typeface="Palatino" pitchFamily="2" charset="0"/>
                <a:cs typeface="Times New Roman" panose="02020603050405020304" pitchFamily="18" charset="0"/>
              </a:rPr>
              <a:t>Pretrained</a:t>
            </a:r>
            <a:r>
              <a:rPr kumimoji="1" lang="zh-CN" altLang="en-US" sz="2400" dirty="0">
                <a:latin typeface="Palatino" pitchFamily="2" charset="0"/>
                <a:ea typeface="Palatino" pitchFamily="2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Palatino" pitchFamily="2" charset="0"/>
                <a:ea typeface="Palatino" pitchFamily="2" charset="0"/>
                <a:cs typeface="Times New Roman" panose="02020603050405020304" pitchFamily="18" charset="0"/>
              </a:rPr>
              <a:t>LM</a:t>
            </a:r>
            <a:endParaRPr kumimoji="1" lang="en-GB" altLang="zh-CN" sz="2400" dirty="0">
              <a:latin typeface="Palatino" pitchFamily="2" charset="0"/>
              <a:ea typeface="Palatino" pitchFamily="2" charset="0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r>
              <a:rPr kumimoji="1" lang="en-GB" altLang="zh-CN" sz="2400" dirty="0">
                <a:latin typeface="Palatino" pitchFamily="2" charset="0"/>
                <a:ea typeface="Palatino" pitchFamily="2" charset="0"/>
                <a:cs typeface="Times New Roman" panose="02020603050405020304" pitchFamily="18" charset="0"/>
              </a:rPr>
              <a:t>13.3</a:t>
            </a:r>
            <a:r>
              <a:rPr kumimoji="1" lang="en-US" altLang="zh-CN" sz="2400" dirty="0">
                <a:latin typeface="Palatino" pitchFamily="2" charset="0"/>
                <a:ea typeface="Palatino" pitchFamily="2" charset="0"/>
                <a:cs typeface="Times New Roman" panose="02020603050405020304" pitchFamily="18" charset="0"/>
              </a:rPr>
              <a:t>.3</a:t>
            </a:r>
            <a:r>
              <a:rPr kumimoji="1" lang="zh-CN" altLang="en-US" sz="2400" dirty="0">
                <a:latin typeface="Palatino" pitchFamily="2" charset="0"/>
                <a:ea typeface="Palatino" pitchFamily="2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Palatino" pitchFamily="2" charset="0"/>
                <a:ea typeface="Palatino" pitchFamily="2" charset="0"/>
                <a:cs typeface="Times New Roman" panose="02020603050405020304" pitchFamily="18" charset="0"/>
              </a:rPr>
              <a:t>Language Models Take Shortcuts</a:t>
            </a:r>
            <a:endParaRPr kumimoji="1" lang="zh-CN" altLang="en-US" sz="2400" dirty="0">
              <a:latin typeface="Palatino" pitchFamily="2" charset="0"/>
              <a:ea typeface="Palatino" pitchFamily="2" charset="0"/>
              <a:cs typeface="Times New Roman" panose="02020603050405020304" pitchFamily="18" charset="0"/>
            </a:endParaRPr>
          </a:p>
          <a:p>
            <a:endParaRPr kumimoji="1" lang="zh-CN" altLang="en-US" dirty="0">
              <a:latin typeface="Palatino" pitchFamily="2" charset="0"/>
              <a:ea typeface="Palatino" pitchFamily="2" charset="0"/>
              <a:cs typeface="Times New Roman" panose="02020603050405020304" pitchFamily="18" charset="0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93C20D9-4A03-3386-24B0-59D1791E6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10</a:t>
            </a:fld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em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234781" y="216977"/>
            <a:ext cx="9059445" cy="800100"/>
            <a:chOff x="234781" y="216977"/>
            <a:chExt cx="9059445" cy="800100"/>
          </a:xfrm>
        </p:grpSpPr>
        <p:pic>
          <p:nvPicPr>
            <p:cNvPr id="5" name="图片 4" descr="背景图案&#10;&#10;AI 生成的内容可能不正确。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4781" y="216977"/>
              <a:ext cx="9059445" cy="800100"/>
            </a:xfrm>
            <a:prstGeom prst="rect">
              <a:avLst/>
            </a:prstGeom>
          </p:spPr>
        </p:pic>
        <p:sp>
          <p:nvSpPr>
            <p:cNvPr id="3" name="文本框 2"/>
            <p:cNvSpPr txBox="1"/>
            <p:nvPr/>
          </p:nvSpPr>
          <p:spPr>
            <a:xfrm>
              <a:off x="721892" y="309191"/>
              <a:ext cx="8085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GB" altLang="zh-CN" sz="4000" b="1" dirty="0">
                  <a:latin typeface="Palatino" pitchFamily="2" charset="0"/>
                  <a:ea typeface="Palatino" pitchFamily="2" charset="0"/>
                  <a:cs typeface="Times New Roman" panose="02020603050405020304" pitchFamily="18" charset="0"/>
                </a:rPr>
                <a:t>GPT: Generative Pre-Training</a:t>
              </a:r>
            </a:p>
          </p:txBody>
        </p:sp>
      </p:grp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043005B-1918-452C-6372-6975F4F3F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11</a:t>
            </a:fld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em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202" y="185153"/>
            <a:ext cx="9616759" cy="793416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721892" y="309191"/>
            <a:ext cx="80852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GB" altLang="zh-CN" sz="4000" b="1" dirty="0">
                <a:latin typeface="Palatino" pitchFamily="2" charset="0"/>
                <a:ea typeface="Palatino" pitchFamily="2" charset="0"/>
                <a:cs typeface="Times New Roman" panose="02020603050405020304" pitchFamily="18" charset="0"/>
              </a:rPr>
              <a:t>GPT: Generative Pre-Training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4003" y="5807910"/>
            <a:ext cx="282478" cy="460809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9750" y="5175250"/>
            <a:ext cx="1667445" cy="48895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15242" y="5815223"/>
            <a:ext cx="2550698" cy="51270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87018E6-D647-B1C5-45FA-699A76E0C9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45776" y="5815223"/>
            <a:ext cx="263096" cy="256351"/>
          </a:xfrm>
          <a:prstGeom prst="rect">
            <a:avLst/>
          </a:prstGeom>
        </p:spPr>
      </p:pic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22A1FC74-9FE9-8B71-9C29-1B69E37353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12</a:t>
            </a:fld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em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3" name="图片 2" descr="背景图案&#10;&#10;AI 生成的内容可能不正确。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978" y="-1"/>
            <a:ext cx="9043738" cy="1266021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21892" y="309191"/>
            <a:ext cx="80852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GB" altLang="zh-CN" sz="4000" b="1" dirty="0">
                <a:latin typeface="Palatino" pitchFamily="2" charset="0"/>
                <a:ea typeface="Palatino" pitchFamily="2" charset="0"/>
                <a:cs typeface="Times New Roman" panose="02020603050405020304" pitchFamily="18" charset="0"/>
              </a:rPr>
              <a:t>GPT: Generative Pre-Training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1E39C03-6770-E4FA-CF47-3DC7EC7D5C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13</a:t>
            </a:fld>
            <a:endParaRPr 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A840E3D-A7FC-8D49-5084-1EC5086D2EE8}"/>
              </a:ext>
            </a:extLst>
          </p:cNvPr>
          <p:cNvSpPr txBox="1"/>
          <p:nvPr/>
        </p:nvSpPr>
        <p:spPr>
          <a:xfrm>
            <a:off x="1456267" y="3615266"/>
            <a:ext cx="121920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Palatino"/>
              </a:rPr>
              <a:t>GPT 1</a:t>
            </a:r>
            <a:endParaRPr lang="zh-CN" altLang="en-US" sz="2800" dirty="0">
              <a:latin typeface="Palatin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em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9191"/>
            <a:ext cx="14630400" cy="8229600"/>
          </a:xfrm>
          <a:prstGeom prst="rect">
            <a:avLst/>
          </a:prstGeom>
        </p:spPr>
      </p:pic>
      <p:pic>
        <p:nvPicPr>
          <p:cNvPr id="4" name="图片 3" descr="背景图案&#10;&#10;AI 生成的内容可能不正确。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978" y="-1"/>
            <a:ext cx="9043738" cy="1266021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21892" y="309191"/>
            <a:ext cx="80852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GB" altLang="zh-CN" sz="4000" b="1" dirty="0">
                <a:latin typeface="Palatino" pitchFamily="2" charset="0"/>
                <a:ea typeface="Palatino" pitchFamily="2" charset="0"/>
                <a:cs typeface="Times New Roman" panose="02020603050405020304" pitchFamily="18" charset="0"/>
              </a:rPr>
              <a:t>GPT: Generative Pre-Training</a:t>
            </a:r>
          </a:p>
        </p:txBody>
      </p:sp>
      <p:sp>
        <p:nvSpPr>
          <p:cNvPr id="7" name="矩形 6"/>
          <p:cNvSpPr/>
          <p:nvPr/>
        </p:nvSpPr>
        <p:spPr>
          <a:xfrm>
            <a:off x="11239500" y="4423991"/>
            <a:ext cx="2273300" cy="670605"/>
          </a:xfrm>
          <a:prstGeom prst="rect">
            <a:avLst/>
          </a:prstGeom>
          <a:noFill/>
          <a:ln w="2222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28400" y="5219638"/>
            <a:ext cx="279400" cy="3683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85600" y="5219638"/>
            <a:ext cx="279400" cy="3683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68300" y="5219638"/>
            <a:ext cx="279400" cy="36830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81025" y="5718209"/>
            <a:ext cx="171450" cy="191621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95194" y="4000499"/>
            <a:ext cx="279400" cy="368300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74650" y="3293453"/>
            <a:ext cx="279400" cy="368300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49212" y="5650662"/>
            <a:ext cx="490070" cy="326713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713086" y="5648367"/>
            <a:ext cx="506411" cy="368299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013205" y="5662299"/>
            <a:ext cx="439270" cy="340434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052612" y="3664413"/>
            <a:ext cx="406074" cy="368300"/>
          </a:xfrm>
          <a:prstGeom prst="rect">
            <a:avLst/>
          </a:prstGeom>
        </p:spPr>
      </p:pic>
      <p:sp>
        <p:nvSpPr>
          <p:cNvPr id="33" name="文本框 32"/>
          <p:cNvSpPr txBox="1"/>
          <p:nvPr/>
        </p:nvSpPr>
        <p:spPr>
          <a:xfrm>
            <a:off x="11925300" y="4497683"/>
            <a:ext cx="94353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GB" altLang="zh-CN" sz="2800" b="1" dirty="0">
                <a:latin typeface="Palatino Linotype" panose="02040502050505030304" charset="0"/>
                <a:cs typeface="Times New Roman" panose="02020603050405020304" pitchFamily="18" charset="0"/>
              </a:rPr>
              <a:t>GPT</a:t>
            </a:r>
            <a:endParaRPr lang="zh-CN" altLang="en-US" sz="2800" dirty="0"/>
          </a:p>
        </p:txBody>
      </p:sp>
      <p:pic>
        <p:nvPicPr>
          <p:cNvPr id="35" name="图片 3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409574" y="5634475"/>
            <a:ext cx="520700" cy="342900"/>
          </a:xfrm>
          <a:prstGeom prst="rect">
            <a:avLst/>
          </a:prstGeom>
        </p:spPr>
      </p:pic>
      <p:pic>
        <p:nvPicPr>
          <p:cNvPr id="37" name="图片 3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006423" y="2898956"/>
            <a:ext cx="523851" cy="374179"/>
          </a:xfrm>
          <a:prstGeom prst="rect">
            <a:avLst/>
          </a:prstGeom>
        </p:spPr>
      </p:pic>
      <p:pic>
        <p:nvPicPr>
          <p:cNvPr id="39" name="图片 38" descr="图示&#10;&#10;AI 生成的内容可能不正确。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923674" y="2451099"/>
            <a:ext cx="2971800" cy="38354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108A1D8-15C6-3F11-5E18-A97C50A4A3A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196135" y="3398177"/>
            <a:ext cx="512680" cy="420471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AD22F56E-C5CF-9FD5-6832-9325D44E7789}"/>
              </a:ext>
            </a:extLst>
          </p:cNvPr>
          <p:cNvSpPr txBox="1"/>
          <p:nvPr/>
        </p:nvSpPr>
        <p:spPr>
          <a:xfrm>
            <a:off x="1407458" y="7467600"/>
            <a:ext cx="91260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altLang="zh-CN" sz="2800" dirty="0">
                <a:latin typeface="Palatino"/>
              </a:rPr>
              <a:t>GPT encoder </a:t>
            </a:r>
            <a:r>
              <a:rPr lang="fr-FR" altLang="zh-CN" sz="2800" dirty="0" err="1">
                <a:latin typeface="Palatino"/>
              </a:rPr>
              <a:t>only</a:t>
            </a:r>
            <a:r>
              <a:rPr lang="fr-FR" altLang="zh-CN" sz="2800" dirty="0">
                <a:latin typeface="Palatino"/>
              </a:rPr>
              <a:t> uni-</a:t>
            </a:r>
            <a:r>
              <a:rPr lang="fr-FR" altLang="zh-CN" sz="2800" dirty="0" err="1">
                <a:latin typeface="Palatino"/>
              </a:rPr>
              <a:t>directional</a:t>
            </a:r>
            <a:r>
              <a:rPr lang="fr-FR" altLang="zh-CN" sz="2800" dirty="0">
                <a:latin typeface="Palatino"/>
              </a:rPr>
              <a:t> information.</a:t>
            </a:r>
            <a:endParaRPr lang="zh-CN" altLang="en-US" sz="2800" dirty="0">
              <a:latin typeface="Palatino"/>
            </a:endParaRPr>
          </a:p>
        </p:txBody>
      </p:sp>
      <p:sp>
        <p:nvSpPr>
          <p:cNvPr id="12" name="灯片编号占位符 11">
            <a:extLst>
              <a:ext uri="{FF2B5EF4-FFF2-40B4-BE49-F238E27FC236}">
                <a16:creationId xmlns:a16="http://schemas.microsoft.com/office/drawing/2014/main" id="{0223D6D6-8524-F0D9-6402-CD0168924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14</a:t>
            </a:fld>
            <a:endParaRPr lang="en-US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EBDFBE37-5895-C9DC-F4CC-7C39AA4B422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964090" y="7920409"/>
            <a:ext cx="657225" cy="40957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徽标&#10;&#10;AI 生成的内容可能不正确。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21533" y="147484"/>
            <a:ext cx="4380265" cy="1002889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08140" y="292442"/>
            <a:ext cx="225254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400" b="1" dirty="0">
                <a:latin typeface="Palatino" pitchFamily="2" charset="0"/>
                <a:ea typeface="Palatino" pitchFamily="2" charset="0"/>
                <a:cs typeface="Times New Roman" panose="02020603050405020304" pitchFamily="18" charset="0"/>
              </a:rPr>
              <a:t>Content</a:t>
            </a:r>
            <a:endParaRPr kumimoji="1" lang="zh-CN" altLang="en-US" sz="4400" b="1" dirty="0">
              <a:latin typeface="Palatino" pitchFamily="2" charset="0"/>
              <a:ea typeface="Palatino" pitchFamily="2" charset="0"/>
              <a:cs typeface="Times New Roman" panose="02020603050405020304" pitchFamily="18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08140" y="1104518"/>
            <a:ext cx="10977615" cy="7017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GB" altLang="zh-CN" sz="2400" dirty="0">
                <a:latin typeface="Palatino" pitchFamily="2" charset="0"/>
                <a:ea typeface="Palatino" pitchFamily="2" charset="0"/>
                <a:cs typeface="Times New Roman" panose="02020603050405020304" pitchFamily="18" charset="0"/>
              </a:rPr>
              <a:t>13.1 Transformer Pre-training</a:t>
            </a:r>
          </a:p>
          <a:p>
            <a:pPr lvl="1">
              <a:lnSpc>
                <a:spcPct val="150000"/>
              </a:lnSpc>
            </a:pPr>
            <a:r>
              <a:rPr kumimoji="1" lang="en-GB" altLang="zh-CN" sz="2400" dirty="0">
                <a:latin typeface="Palatino" pitchFamily="2" charset="0"/>
                <a:ea typeface="Palatino" pitchFamily="2" charset="0"/>
                <a:cs typeface="Times New Roman" panose="02020603050405020304" pitchFamily="18" charset="0"/>
              </a:rPr>
              <a:t>13.1.1 GPT: Generative Pre-Training</a:t>
            </a:r>
          </a:p>
          <a:p>
            <a:pPr lvl="1">
              <a:lnSpc>
                <a:spcPct val="150000"/>
              </a:lnSpc>
            </a:pPr>
            <a:r>
              <a:rPr kumimoji="1" lang="en-GB" altLang="zh-CN" sz="2400" b="1" dirty="0">
                <a:latin typeface="Palatino" pitchFamily="2" charset="0"/>
                <a:ea typeface="Palatino" pitchFamily="2" charset="0"/>
                <a:cs typeface="Times New Roman" panose="02020603050405020304" pitchFamily="18" charset="0"/>
              </a:rPr>
              <a:t>13.1.2 BERT: Bidirectional Encoder Representations from Transformer</a:t>
            </a:r>
          </a:p>
          <a:p>
            <a:pPr lvl="1">
              <a:lnSpc>
                <a:spcPct val="150000"/>
              </a:lnSpc>
            </a:pPr>
            <a:r>
              <a:rPr kumimoji="1" lang="en-GB" altLang="zh-CN" sz="2400" dirty="0">
                <a:latin typeface="Palatino" pitchFamily="2" charset="0"/>
                <a:ea typeface="Palatino" pitchFamily="2" charset="0"/>
                <a:cs typeface="Times New Roman" panose="02020603050405020304" pitchFamily="18" charset="0"/>
              </a:rPr>
              <a:t>13.1.3 BART: Bidirectional and Auto-Regressive Transformer</a:t>
            </a:r>
          </a:p>
          <a:p>
            <a:pPr>
              <a:lnSpc>
                <a:spcPct val="150000"/>
              </a:lnSpc>
            </a:pPr>
            <a:r>
              <a:rPr kumimoji="1" lang="en-GB" altLang="zh-CN" sz="2400" dirty="0">
                <a:latin typeface="Palatino" pitchFamily="2" charset="0"/>
                <a:ea typeface="Palatino" pitchFamily="2" charset="0"/>
                <a:cs typeface="Times New Roman" panose="02020603050405020304" pitchFamily="18" charset="0"/>
              </a:rPr>
              <a:t>13.2 Using Pre-trained Transformer for Solving NLP Tasks</a:t>
            </a:r>
          </a:p>
          <a:p>
            <a:pPr lvl="1">
              <a:lnSpc>
                <a:spcPct val="150000"/>
              </a:lnSpc>
            </a:pPr>
            <a:r>
              <a:rPr kumimoji="1" lang="en-GB" altLang="zh-CN" sz="2400" dirty="0">
                <a:latin typeface="Palatino" pitchFamily="2" charset="0"/>
                <a:ea typeface="Palatino" pitchFamily="2" charset="0"/>
                <a:cs typeface="Times New Roman" panose="02020603050405020304" pitchFamily="18" charset="0"/>
              </a:rPr>
              <a:t>13.2.1 Text Classification</a:t>
            </a:r>
          </a:p>
          <a:p>
            <a:pPr lvl="1">
              <a:lnSpc>
                <a:spcPct val="150000"/>
              </a:lnSpc>
            </a:pPr>
            <a:r>
              <a:rPr kumimoji="1" lang="en-GB" altLang="zh-CN" sz="2400" dirty="0">
                <a:latin typeface="Palatino" pitchFamily="2" charset="0"/>
                <a:ea typeface="Palatino" pitchFamily="2" charset="0"/>
                <a:cs typeface="Times New Roman" panose="02020603050405020304" pitchFamily="18" charset="0"/>
              </a:rPr>
              <a:t>13.2.2 Structured Prediction</a:t>
            </a:r>
          </a:p>
          <a:p>
            <a:pPr lvl="1">
              <a:lnSpc>
                <a:spcPct val="150000"/>
              </a:lnSpc>
            </a:pPr>
            <a:r>
              <a:rPr kumimoji="1" lang="en-GB" altLang="zh-CN" sz="2400" dirty="0">
                <a:latin typeface="Palatino" pitchFamily="2" charset="0"/>
                <a:ea typeface="Palatino" pitchFamily="2" charset="0"/>
                <a:cs typeface="Times New Roman" panose="02020603050405020304" pitchFamily="18" charset="0"/>
              </a:rPr>
              <a:t>13.2.3 Generation</a:t>
            </a:r>
          </a:p>
          <a:p>
            <a:pPr>
              <a:lnSpc>
                <a:spcPct val="150000"/>
              </a:lnSpc>
            </a:pPr>
            <a:r>
              <a:rPr kumimoji="1" lang="en-GB" altLang="zh-CN" sz="2400" dirty="0">
                <a:latin typeface="Palatino" pitchFamily="2" charset="0"/>
                <a:ea typeface="Palatino" pitchFamily="2" charset="0"/>
                <a:cs typeface="Times New Roman" panose="02020603050405020304" pitchFamily="18" charset="0"/>
              </a:rPr>
              <a:t>13.3 Analyzing Pre-trained Models</a:t>
            </a:r>
          </a:p>
          <a:p>
            <a:pPr lvl="1">
              <a:lnSpc>
                <a:spcPct val="150000"/>
              </a:lnSpc>
            </a:pPr>
            <a:r>
              <a:rPr kumimoji="1" lang="en-GB" altLang="zh-CN" sz="2400" dirty="0">
                <a:latin typeface="Palatino" pitchFamily="2" charset="0"/>
                <a:ea typeface="Palatino" pitchFamily="2" charset="0"/>
                <a:cs typeface="Times New Roman" panose="02020603050405020304" pitchFamily="18" charset="0"/>
              </a:rPr>
              <a:t>13.3.1 Analyzing BERT</a:t>
            </a:r>
          </a:p>
          <a:p>
            <a:pPr lvl="1">
              <a:lnSpc>
                <a:spcPct val="150000"/>
              </a:lnSpc>
            </a:pPr>
            <a:r>
              <a:rPr kumimoji="1" lang="en-GB" altLang="zh-CN" sz="2400" dirty="0">
                <a:latin typeface="Palatino" pitchFamily="2" charset="0"/>
                <a:ea typeface="Palatino" pitchFamily="2" charset="0"/>
                <a:cs typeface="Times New Roman" panose="02020603050405020304" pitchFamily="18" charset="0"/>
              </a:rPr>
              <a:t>13.3</a:t>
            </a:r>
            <a:r>
              <a:rPr kumimoji="1" lang="en-US" altLang="zh-CN" sz="2400" dirty="0">
                <a:latin typeface="Palatino" pitchFamily="2" charset="0"/>
                <a:ea typeface="Palatino" pitchFamily="2" charset="0"/>
                <a:cs typeface="Times New Roman" panose="02020603050405020304" pitchFamily="18" charset="0"/>
              </a:rPr>
              <a:t>.2</a:t>
            </a:r>
            <a:r>
              <a:rPr kumimoji="1" lang="zh-CN" altLang="en-US" sz="2400" dirty="0">
                <a:latin typeface="Palatino" pitchFamily="2" charset="0"/>
                <a:ea typeface="Palatino" pitchFamily="2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Palatino" pitchFamily="2" charset="0"/>
                <a:ea typeface="Palatino" pitchFamily="2" charset="0"/>
                <a:cs typeface="Times New Roman" panose="02020603050405020304" pitchFamily="18" charset="0"/>
              </a:rPr>
              <a:t>Knowledge</a:t>
            </a:r>
            <a:r>
              <a:rPr kumimoji="1" lang="zh-CN" altLang="en-US" sz="2400" dirty="0">
                <a:latin typeface="Palatino" pitchFamily="2" charset="0"/>
                <a:ea typeface="Palatino" pitchFamily="2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Palatino" pitchFamily="2" charset="0"/>
                <a:ea typeface="Palatino" pitchFamily="2" charset="0"/>
                <a:cs typeface="Times New Roman" panose="02020603050405020304" pitchFamily="18" charset="0"/>
              </a:rPr>
              <a:t>in</a:t>
            </a:r>
            <a:r>
              <a:rPr kumimoji="1" lang="zh-CN" altLang="en-US" sz="2400" dirty="0">
                <a:latin typeface="Palatino" pitchFamily="2" charset="0"/>
                <a:ea typeface="Palatino" pitchFamily="2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Palatino" pitchFamily="2" charset="0"/>
                <a:ea typeface="Palatino" pitchFamily="2" charset="0"/>
                <a:cs typeface="Times New Roman" panose="02020603050405020304" pitchFamily="18" charset="0"/>
              </a:rPr>
              <a:t>Pretrained</a:t>
            </a:r>
            <a:r>
              <a:rPr kumimoji="1" lang="zh-CN" altLang="en-US" sz="2400" dirty="0">
                <a:latin typeface="Palatino" pitchFamily="2" charset="0"/>
                <a:ea typeface="Palatino" pitchFamily="2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Palatino" pitchFamily="2" charset="0"/>
                <a:ea typeface="Palatino" pitchFamily="2" charset="0"/>
                <a:cs typeface="Times New Roman" panose="02020603050405020304" pitchFamily="18" charset="0"/>
              </a:rPr>
              <a:t>LM</a:t>
            </a:r>
            <a:endParaRPr kumimoji="1" lang="en-GB" altLang="zh-CN" sz="2400" dirty="0">
              <a:latin typeface="Palatino" pitchFamily="2" charset="0"/>
              <a:ea typeface="Palatino" pitchFamily="2" charset="0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r>
              <a:rPr kumimoji="1" lang="en-GB" altLang="zh-CN" sz="2400" dirty="0">
                <a:latin typeface="Palatino" pitchFamily="2" charset="0"/>
                <a:ea typeface="Palatino" pitchFamily="2" charset="0"/>
                <a:cs typeface="Times New Roman" panose="02020603050405020304" pitchFamily="18" charset="0"/>
              </a:rPr>
              <a:t>13.3</a:t>
            </a:r>
            <a:r>
              <a:rPr kumimoji="1" lang="en-US" altLang="zh-CN" sz="2400" dirty="0">
                <a:latin typeface="Palatino" pitchFamily="2" charset="0"/>
                <a:ea typeface="Palatino" pitchFamily="2" charset="0"/>
                <a:cs typeface="Times New Roman" panose="02020603050405020304" pitchFamily="18" charset="0"/>
              </a:rPr>
              <a:t>.3</a:t>
            </a:r>
            <a:r>
              <a:rPr kumimoji="1" lang="zh-CN" altLang="en-US" sz="2400" dirty="0">
                <a:latin typeface="Palatino" pitchFamily="2" charset="0"/>
                <a:ea typeface="Palatino" pitchFamily="2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Palatino" pitchFamily="2" charset="0"/>
                <a:ea typeface="Palatino" pitchFamily="2" charset="0"/>
                <a:cs typeface="Times New Roman" panose="02020603050405020304" pitchFamily="18" charset="0"/>
              </a:rPr>
              <a:t>Language Models Take Shortcuts</a:t>
            </a:r>
            <a:endParaRPr kumimoji="1" lang="zh-CN" altLang="en-US" sz="2400" dirty="0">
              <a:latin typeface="Palatino" pitchFamily="2" charset="0"/>
              <a:ea typeface="Palatino" pitchFamily="2" charset="0"/>
              <a:cs typeface="Times New Roman" panose="02020603050405020304" pitchFamily="18" charset="0"/>
            </a:endParaRPr>
          </a:p>
          <a:p>
            <a:endParaRPr kumimoji="1" lang="zh-CN" altLang="en-US" dirty="0">
              <a:latin typeface="Palatino" pitchFamily="2" charset="0"/>
              <a:ea typeface="Palatino" pitchFamily="2" charset="0"/>
              <a:cs typeface="Times New Roman" panose="02020603050405020304" pitchFamily="18" charset="0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8008674-E518-C5DD-3551-CCA3F2F3D3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15</a:t>
            </a:fld>
            <a:endParaRPr 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em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0F5A0DE-3CAC-BADE-6831-FD90F6F12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16</a:t>
            </a:fld>
            <a:endParaRPr 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em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0D8098B-8752-14DC-6EB5-E66B3E4C3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17</a:t>
            </a:fld>
            <a:endParaRPr 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em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4" name="图片 3" descr="背景图案&#10;&#10;AI 生成的内容可能不正确。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3592" y="3983725"/>
            <a:ext cx="1106424" cy="35358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2894" y="3364074"/>
            <a:ext cx="1990165" cy="40011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74516" y="3337180"/>
            <a:ext cx="1990165" cy="483161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53295" y="3983726"/>
            <a:ext cx="1116095" cy="400110"/>
          </a:xfrm>
          <a:prstGeom prst="rect">
            <a:avLst/>
          </a:prstGeom>
        </p:spPr>
      </p:pic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277F561-110E-BB82-0B27-DC8BD807A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18</a:t>
            </a:fld>
            <a:endParaRPr 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em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4" name="图片 3" descr="表格&#10;&#10;AI 生成的内容可能不正确。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0" y="5590975"/>
            <a:ext cx="7772400" cy="2250483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608879" y="3783742"/>
            <a:ext cx="950281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Palatino Linotype" panose="02040502050505030304" charset="0"/>
              </a:rPr>
              <a:t> (to avoid just copying unmasked words)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055C7F1-8AEF-2E1D-BC60-B5F58508A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19</a:t>
            </a:fld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8FA19-E13B-4121-8BBF-5D41F5A04330}" type="slidenum">
              <a:rPr lang="zh-CN" altLang="en-US" sz="1440" b="0"/>
              <a:t>2</a:t>
            </a:fld>
            <a:endParaRPr lang="zh-CN" altLang="en-US" sz="1440" b="0" dirty="0"/>
          </a:p>
        </p:txBody>
      </p:sp>
      <p:sp>
        <p:nvSpPr>
          <p:cNvPr id="11" name="矩形 2"/>
          <p:cNvSpPr/>
          <p:nvPr/>
        </p:nvSpPr>
        <p:spPr>
          <a:xfrm>
            <a:off x="836025" y="305518"/>
            <a:ext cx="7270987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/>
            <a:r>
              <a:rPr lang="en-US" altLang="zh-CN" sz="432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  <a:sym typeface="+mn-ea"/>
              </a:rPr>
              <a:t>Transfer Learning</a:t>
            </a:r>
            <a:endParaRPr lang="en-US" altLang="zh-CN" sz="4320" b="1" dirty="0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  <a:p>
            <a:pPr marL="0" lvl="1"/>
            <a:endParaRPr lang="en-US" altLang="zh-CN" sz="4320" b="1" dirty="0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  <a:p>
            <a:pPr marL="0" lvl="1"/>
            <a:endParaRPr lang="en-US" altLang="zh-CN" sz="4320" b="1" dirty="0">
              <a:latin typeface="Palatino"/>
              <a:cs typeface="Calibri Light" panose="020F0302020204030204" pitchFamily="34" charset="0"/>
            </a:endParaRPr>
          </a:p>
          <a:p>
            <a:pPr marL="0" lvl="1"/>
            <a:endParaRPr lang="en-US" altLang="zh-CN" sz="4320" b="1" dirty="0">
              <a:solidFill>
                <a:schemeClr val="bg2"/>
              </a:solidFill>
              <a:latin typeface="Palatino"/>
              <a:cs typeface="Calibri Light" panose="020F0302020204030204" pitchFamily="34" charset="0"/>
            </a:endParaRPr>
          </a:p>
          <a:p>
            <a:pPr algn="l"/>
            <a:endParaRPr lang="en-US" altLang="zh-CN" sz="4320" b="1" dirty="0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334423" y="1428751"/>
            <a:ext cx="7083394" cy="10525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11480" indent="-411480">
              <a:buFont typeface="Arial" panose="020B0604020202020204" pitchFamily="34" charset="0"/>
              <a:buChar char="•"/>
            </a:pPr>
            <a:r>
              <a:rPr lang="en-US" sz="3360" b="1" dirty="0">
                <a:latin typeface="Palatino"/>
                <a:cs typeface="Calibri Light" panose="020F0302020204030204" pitchFamily="34" charset="0"/>
              </a:rPr>
              <a:t>Pretraining from LM</a:t>
            </a:r>
          </a:p>
          <a:p>
            <a:pPr marL="411480" indent="-411480">
              <a:buFont typeface="Arial" panose="020B0604020202020204" pitchFamily="34" charset="0"/>
              <a:buChar char="•"/>
            </a:pPr>
            <a:endParaRPr lang="en-US" sz="2880" b="1" dirty="0">
              <a:latin typeface="Palatino"/>
              <a:cs typeface="Calibri Light" panose="020F030202020403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868994" y="2289062"/>
            <a:ext cx="6548822" cy="5355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buClrTx/>
              <a:buSzTx/>
              <a:buFontTx/>
            </a:pPr>
            <a:r>
              <a:rPr lang="en-US" altLang="en-US" sz="2880" dirty="0">
                <a:latin typeface="Palatino"/>
                <a:cs typeface="Calibri Light" panose="020F0302020204030204" pitchFamily="34" charset="0"/>
              </a:rPr>
              <a:t>Skip Gram, CBOW, </a:t>
            </a:r>
            <a:r>
              <a:rPr lang="en-US" altLang="en-US" sz="2880" dirty="0" err="1">
                <a:latin typeface="Palatino"/>
                <a:cs typeface="Calibri Light" panose="020F0302020204030204" pitchFamily="34" charset="0"/>
              </a:rPr>
              <a:t>ELMo</a:t>
            </a:r>
            <a:endParaRPr lang="en-US" altLang="en-US" sz="2880" dirty="0">
              <a:latin typeface="Palatino"/>
              <a:cs typeface="Calibri Light" panose="020F0302020204030204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357165" y="3215620"/>
            <a:ext cx="7037909" cy="112646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11480" indent="-411480">
              <a:buFont typeface="Arial" panose="020B0604020202020204" pitchFamily="34" charset="0"/>
              <a:buChar char="•"/>
            </a:pPr>
            <a:r>
              <a:rPr lang="en-US" sz="3360" b="1" dirty="0">
                <a:latin typeface="Palatino"/>
                <a:cs typeface="Calibri Light" panose="020F0302020204030204" pitchFamily="34" charset="0"/>
              </a:rPr>
              <a:t>Pretraining beyond LM</a:t>
            </a:r>
          </a:p>
          <a:p>
            <a:endParaRPr lang="en-US" sz="3360" b="1" dirty="0">
              <a:latin typeface="Palatino"/>
              <a:cs typeface="Calibri Light" panose="020F0302020204030204" pitchFamily="3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852729" y="4006899"/>
            <a:ext cx="12092934" cy="31947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buClrTx/>
              <a:buSzTx/>
              <a:buFontTx/>
            </a:pPr>
            <a:r>
              <a:rPr lang="en-US" altLang="en-US" sz="2880" dirty="0">
                <a:latin typeface="Palatino"/>
                <a:cs typeface="Calibri Light" panose="020F0302020204030204" pitchFamily="34" charset="0"/>
              </a:rPr>
              <a:t>Transferring knowledge from resource-rich tasks, domains, languages and annotation standards to low-resource ones.</a:t>
            </a:r>
          </a:p>
          <a:p>
            <a:pPr algn="l">
              <a:buClrTx/>
              <a:buSzTx/>
              <a:buFontTx/>
            </a:pPr>
            <a:endParaRPr lang="en-US" altLang="en-US" sz="2880" dirty="0">
              <a:latin typeface="Palatino"/>
              <a:cs typeface="Calibri Light" panose="020F0302020204030204" pitchFamily="34" charset="0"/>
            </a:endParaRPr>
          </a:p>
          <a:p>
            <a:pPr algn="l">
              <a:buClrTx/>
              <a:buSzTx/>
              <a:buFontTx/>
            </a:pPr>
            <a:r>
              <a:rPr lang="en-US" altLang="en-US" sz="2880" dirty="0">
                <a:latin typeface="Palatino"/>
                <a:cs typeface="Calibri Light" panose="020F0302020204030204" pitchFamily="34" charset="0"/>
              </a:rPr>
              <a:t>e.g</a:t>
            </a:r>
          </a:p>
          <a:p>
            <a:pPr lvl="1"/>
            <a:r>
              <a:rPr lang="en-US" altLang="en-US" sz="2880" dirty="0">
                <a:latin typeface="Palatino"/>
                <a:cs typeface="Calibri Light" panose="020F0302020204030204" pitchFamily="34" charset="0"/>
              </a:rPr>
              <a:t>syntactic resources pretraining for semantic role labeling.</a:t>
            </a:r>
          </a:p>
          <a:p>
            <a:pPr lvl="1"/>
            <a:r>
              <a:rPr lang="en-US" altLang="en-US" sz="2880" dirty="0">
                <a:latin typeface="Palatino"/>
                <a:cs typeface="Calibri Light" panose="020F0302020204030204" pitchFamily="34" charset="0"/>
              </a:rPr>
              <a:t>corpora in news domain pretraining for low-resources social media.</a:t>
            </a:r>
          </a:p>
          <a:p>
            <a:pPr lvl="1"/>
            <a:r>
              <a:rPr lang="en-US" altLang="en-US" sz="2880" dirty="0">
                <a:latin typeface="Palatino"/>
                <a:cs typeface="Calibri Light" panose="020F0302020204030204" pitchFamily="34" charset="0"/>
              </a:rPr>
              <a:t>English-French machine translation pretraining for English-Uzbek.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em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97" y="0"/>
            <a:ext cx="14630400" cy="82296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952FA356-F28D-99E7-C5DF-0FC706717B7E}"/>
              </a:ext>
            </a:extLst>
          </p:cNvPr>
          <p:cNvSpPr txBox="1"/>
          <p:nvPr/>
        </p:nvSpPr>
        <p:spPr>
          <a:xfrm>
            <a:off x="1452282" y="4034118"/>
            <a:ext cx="95474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Palatino"/>
              </a:rPr>
              <a:t>Negative positive sample rate 1:1.</a:t>
            </a:r>
            <a:endParaRPr lang="zh-CN" altLang="en-US" sz="2800" dirty="0">
              <a:latin typeface="Palatino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5CA17CA-EBF3-AB9A-04D5-C4B022C68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20</a:t>
            </a:fld>
            <a:endParaRPr 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em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75E4F6F-77D7-5B0D-D815-A8D781FD13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21</a:t>
            </a:fld>
            <a:endParaRPr 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em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9178723" y="1980127"/>
            <a:ext cx="80675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effectLst/>
                <a:latin typeface="Palatino Linotype" panose="02040502050505030304" charset="0"/>
              </a:rPr>
              <a:t>,</a:t>
            </a:r>
            <a:r>
              <a:rPr lang="en-GB" altLang="zh-CN" sz="2800" dirty="0">
                <a:effectLst/>
                <a:latin typeface="Palatino Linotype" panose="02040502050505030304" charset="0"/>
              </a:rPr>
              <a:t>full detail private to Google</a:t>
            </a:r>
            <a:r>
              <a:rPr lang="en-US" altLang="zh-CN" sz="2800" dirty="0">
                <a:latin typeface="Palatino Linotype" panose="02040502050505030304" charset="0"/>
              </a:rPr>
              <a:t>,</a:t>
            </a:r>
            <a:endParaRPr lang="en-GB" altLang="zh-CN" sz="2800" dirty="0">
              <a:effectLst/>
              <a:latin typeface="Palatino Linotype" panose="02040502050505030304" charset="0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67146" y="2503347"/>
            <a:ext cx="1864895" cy="43180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3992" y="3087986"/>
            <a:ext cx="9915692" cy="39370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51890" y="3074539"/>
            <a:ext cx="8741773" cy="42298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2819AB4-89C5-2EFD-2DFB-FCF4409D4D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17370" y="3025247"/>
            <a:ext cx="9373641" cy="4500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74388E6-E501-3D0C-D0DF-39570E3781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28187" y="3059494"/>
            <a:ext cx="1689510" cy="318470"/>
          </a:xfrm>
          <a:prstGeom prst="rect">
            <a:avLst/>
          </a:prstGeom>
        </p:spPr>
      </p:pic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DEFA14E-6636-BEC1-8F9B-37F377E1E3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22</a:t>
            </a:fld>
            <a:endParaRPr 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em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1184013" y="4480612"/>
            <a:ext cx="2273300" cy="670605"/>
          </a:xfrm>
          <a:prstGeom prst="rect">
            <a:avLst/>
          </a:prstGeom>
          <a:noFill/>
          <a:ln w="2222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86895" y="5409018"/>
            <a:ext cx="171450" cy="1916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84013" y="4002172"/>
            <a:ext cx="279400" cy="3683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84012" y="2963267"/>
            <a:ext cx="279400" cy="368300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11869813" y="4554304"/>
            <a:ext cx="94353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dirty="0"/>
              <a:t>BERT</a:t>
            </a:r>
            <a:endParaRPr lang="zh-CN" altLang="en-US" sz="2800" dirty="0"/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88762" y="2615265"/>
            <a:ext cx="469900" cy="381000"/>
          </a:xfrm>
          <a:prstGeom prst="rect">
            <a:avLst/>
          </a:prstGeom>
        </p:spPr>
      </p:pic>
      <p:pic>
        <p:nvPicPr>
          <p:cNvPr id="22" name="图片 21" descr="文本&#10;&#10;AI 生成的内容可能不正确。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68112" y="3343020"/>
            <a:ext cx="990600" cy="647700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54298" y="5227006"/>
            <a:ext cx="2273300" cy="432531"/>
          </a:xfrm>
          <a:prstGeom prst="rect">
            <a:avLst/>
          </a:prstGeom>
        </p:spPr>
      </p:pic>
      <p:pic>
        <p:nvPicPr>
          <p:cNvPr id="26" name="图片 25" descr="图示&#10;&#10;AI 生成的内容可能不正确。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968112" y="2472390"/>
            <a:ext cx="2982492" cy="358551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16C522A-DF07-031A-9545-2E563C4A895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298687" y="3352164"/>
            <a:ext cx="362337" cy="353047"/>
          </a:xfrm>
          <a:prstGeom prst="rect">
            <a:avLst/>
          </a:prstGeom>
        </p:spPr>
      </p:pic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A15462D-B686-9C19-0FC6-FCFEC44A3F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032000" y="7462538"/>
            <a:ext cx="516467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t>23</a:t>
            </a:fld>
            <a:endParaRPr lang="en-US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em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150223" y="3173506"/>
            <a:ext cx="82968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>
                <a:latin typeface="Palatino" pitchFamily="2" charset="0"/>
                <a:ea typeface="Palatino" pitchFamily="2" charset="0"/>
              </a:rPr>
              <a:t>,</a:t>
            </a:r>
            <a:r>
              <a:rPr kumimoji="1" lang="zh-CN" altLang="en-US" sz="2800" dirty="0">
                <a:latin typeface="Palatino" pitchFamily="2" charset="0"/>
                <a:ea typeface="Palatino" pitchFamily="2" charset="0"/>
              </a:rPr>
              <a:t> </a:t>
            </a:r>
            <a:r>
              <a:rPr kumimoji="1" lang="en-US" altLang="zh-CN" sz="2800" dirty="0">
                <a:latin typeface="Palatino" pitchFamily="2" charset="0"/>
                <a:ea typeface="Palatino" pitchFamily="2" charset="0"/>
              </a:rPr>
              <a:t>and</a:t>
            </a:r>
            <a:r>
              <a:rPr kumimoji="1" lang="zh-CN" altLang="en-US" sz="2800" dirty="0">
                <a:latin typeface="Palatino" pitchFamily="2" charset="0"/>
                <a:ea typeface="Palatino" pitchFamily="2" charset="0"/>
              </a:rPr>
              <a:t> </a:t>
            </a:r>
            <a:r>
              <a:rPr kumimoji="1" lang="en-US" altLang="zh-CN" sz="2800" dirty="0">
                <a:latin typeface="Palatino" pitchFamily="2" charset="0"/>
                <a:ea typeface="Palatino" pitchFamily="2" charset="0"/>
              </a:rPr>
              <a:t>more</a:t>
            </a:r>
            <a:r>
              <a:rPr kumimoji="1" lang="zh-CN" altLang="en-US" sz="2800" dirty="0">
                <a:latin typeface="Palatino" pitchFamily="2" charset="0"/>
                <a:ea typeface="Palatino" pitchFamily="2" charset="0"/>
              </a:rPr>
              <a:t> </a:t>
            </a:r>
            <a:r>
              <a:rPr kumimoji="1" lang="en-US" altLang="zh-CN" sz="2800" dirty="0">
                <a:latin typeface="Palatino" pitchFamily="2" charset="0"/>
                <a:ea typeface="Palatino" pitchFamily="2" charset="0"/>
              </a:rPr>
              <a:t>training</a:t>
            </a:r>
            <a:r>
              <a:rPr kumimoji="1" lang="zh-CN" altLang="en-US" sz="2800" dirty="0">
                <a:latin typeface="Palatino" pitchFamily="2" charset="0"/>
                <a:ea typeface="Palatino" pitchFamily="2" charset="0"/>
              </a:rPr>
              <a:t> </a:t>
            </a:r>
            <a:r>
              <a:rPr kumimoji="1" lang="en-US" altLang="zh-CN" sz="2800" dirty="0">
                <a:latin typeface="Palatino" pitchFamily="2" charset="0"/>
                <a:ea typeface="Palatino" pitchFamily="2" charset="0"/>
              </a:rPr>
              <a:t>epochs.</a:t>
            </a:r>
            <a:endParaRPr kumimoji="1" lang="zh-CN" altLang="en-US" sz="2800" dirty="0">
              <a:latin typeface="Palatino" pitchFamily="2" charset="0"/>
              <a:ea typeface="Palatino" pitchFamily="2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4479" y="4114799"/>
            <a:ext cx="7772400" cy="523219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624479" y="4134360"/>
            <a:ext cx="82968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>
                <a:latin typeface="Palatino" pitchFamily="2" charset="0"/>
                <a:ea typeface="Palatino" pitchFamily="2" charset="0"/>
              </a:rPr>
              <a:t>does</a:t>
            </a:r>
            <a:r>
              <a:rPr kumimoji="1" lang="zh-CN" altLang="en-US" sz="2800" dirty="0">
                <a:latin typeface="Palatino" pitchFamily="2" charset="0"/>
                <a:ea typeface="Palatino" pitchFamily="2" charset="0"/>
              </a:rPr>
              <a:t> </a:t>
            </a:r>
            <a:r>
              <a:rPr kumimoji="1" lang="en-US" altLang="zh-CN" sz="2800" dirty="0">
                <a:latin typeface="Palatino" pitchFamily="2" charset="0"/>
                <a:ea typeface="Palatino" pitchFamily="2" charset="0"/>
              </a:rPr>
              <a:t>not</a:t>
            </a:r>
            <a:r>
              <a:rPr kumimoji="1" lang="zh-CN" altLang="en-US" sz="2800" dirty="0">
                <a:latin typeface="Palatino" pitchFamily="2" charset="0"/>
                <a:ea typeface="Palatino" pitchFamily="2" charset="0"/>
              </a:rPr>
              <a:t> </a:t>
            </a:r>
            <a:r>
              <a:rPr kumimoji="1" lang="en-US" altLang="zh-CN" sz="2800" dirty="0">
                <a:latin typeface="Palatino" pitchFamily="2" charset="0"/>
                <a:ea typeface="Palatino" pitchFamily="2" charset="0"/>
              </a:rPr>
              <a:t>consider</a:t>
            </a:r>
            <a:r>
              <a:rPr kumimoji="1" lang="zh-CN" altLang="en-US" sz="2800" dirty="0">
                <a:latin typeface="Palatino" pitchFamily="2" charset="0"/>
                <a:ea typeface="Palatino" pitchFamily="2" charset="0"/>
              </a:rPr>
              <a:t> </a:t>
            </a:r>
            <a:r>
              <a:rPr kumimoji="1" lang="en-US" altLang="zh-CN" sz="2800" dirty="0">
                <a:latin typeface="Palatino" pitchFamily="2" charset="0"/>
                <a:ea typeface="Palatino" pitchFamily="2" charset="0"/>
              </a:rPr>
              <a:t>next</a:t>
            </a:r>
            <a:r>
              <a:rPr kumimoji="1" lang="zh-CN" altLang="en-US" sz="2800" dirty="0">
                <a:latin typeface="Palatino" pitchFamily="2" charset="0"/>
                <a:ea typeface="Palatino" pitchFamily="2" charset="0"/>
              </a:rPr>
              <a:t> </a:t>
            </a:r>
            <a:r>
              <a:rPr kumimoji="1" lang="en-US" altLang="zh-CN" sz="2800" dirty="0">
                <a:latin typeface="Palatino" pitchFamily="2" charset="0"/>
                <a:ea typeface="Palatino" pitchFamily="2" charset="0"/>
              </a:rPr>
              <a:t>sentence</a:t>
            </a:r>
            <a:r>
              <a:rPr kumimoji="1" lang="zh-CN" altLang="en-US" sz="2800" dirty="0">
                <a:latin typeface="Palatino" pitchFamily="2" charset="0"/>
                <a:ea typeface="Palatino" pitchFamily="2" charset="0"/>
              </a:rPr>
              <a:t> </a:t>
            </a:r>
            <a:r>
              <a:rPr kumimoji="1" lang="en-US" altLang="zh-CN" sz="2800" dirty="0">
                <a:latin typeface="Palatino" pitchFamily="2" charset="0"/>
                <a:ea typeface="Palatino" pitchFamily="2" charset="0"/>
              </a:rPr>
              <a:t>prediction</a:t>
            </a:r>
            <a:endParaRPr kumimoji="1" lang="zh-CN" altLang="en-US" sz="2800" dirty="0">
              <a:latin typeface="Palatino" pitchFamily="2" charset="0"/>
              <a:ea typeface="Palatino" pitchFamily="2" charset="0"/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DAE8A1F-0726-D642-E158-1A59AC563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24</a:t>
            </a:fld>
            <a:endParaRPr 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徽标&#10;&#10;AI 生成的内容可能不正确。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21533" y="147484"/>
            <a:ext cx="4380265" cy="1002889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08140" y="292442"/>
            <a:ext cx="225254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400" b="1" dirty="0">
                <a:latin typeface="Palatino" pitchFamily="2" charset="0"/>
                <a:ea typeface="Palatino" pitchFamily="2" charset="0"/>
                <a:cs typeface="Times New Roman" panose="02020603050405020304" pitchFamily="18" charset="0"/>
              </a:rPr>
              <a:t>Content</a:t>
            </a:r>
            <a:endParaRPr kumimoji="1" lang="zh-CN" altLang="en-US" sz="4400" b="1" dirty="0">
              <a:latin typeface="Palatino" pitchFamily="2" charset="0"/>
              <a:ea typeface="Palatino" pitchFamily="2" charset="0"/>
              <a:cs typeface="Times New Roman" panose="02020603050405020304" pitchFamily="18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08140" y="1104518"/>
            <a:ext cx="10977615" cy="7017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GB" altLang="zh-CN" sz="2400" dirty="0">
                <a:latin typeface="Palatino" pitchFamily="2" charset="0"/>
                <a:ea typeface="Palatino" pitchFamily="2" charset="0"/>
                <a:cs typeface="Times New Roman" panose="02020603050405020304" pitchFamily="18" charset="0"/>
              </a:rPr>
              <a:t>13.1 Transformer Pre-training</a:t>
            </a:r>
          </a:p>
          <a:p>
            <a:pPr lvl="1">
              <a:lnSpc>
                <a:spcPct val="150000"/>
              </a:lnSpc>
            </a:pPr>
            <a:r>
              <a:rPr kumimoji="1" lang="en-GB" altLang="zh-CN" sz="2400" dirty="0">
                <a:latin typeface="Palatino" pitchFamily="2" charset="0"/>
                <a:ea typeface="Palatino" pitchFamily="2" charset="0"/>
                <a:cs typeface="Times New Roman" panose="02020603050405020304" pitchFamily="18" charset="0"/>
              </a:rPr>
              <a:t>13.1.1 GPT: Generative Pre-Training</a:t>
            </a:r>
          </a:p>
          <a:p>
            <a:pPr lvl="1">
              <a:lnSpc>
                <a:spcPct val="150000"/>
              </a:lnSpc>
            </a:pPr>
            <a:r>
              <a:rPr kumimoji="1" lang="en-GB" altLang="zh-CN" sz="2400" dirty="0">
                <a:latin typeface="Palatino" pitchFamily="2" charset="0"/>
                <a:ea typeface="Palatino" pitchFamily="2" charset="0"/>
                <a:cs typeface="Times New Roman" panose="02020603050405020304" pitchFamily="18" charset="0"/>
              </a:rPr>
              <a:t>13.1.2 BERT: Bidirectional Encoder Representations from Transformer</a:t>
            </a:r>
          </a:p>
          <a:p>
            <a:pPr lvl="1">
              <a:lnSpc>
                <a:spcPct val="150000"/>
              </a:lnSpc>
            </a:pPr>
            <a:r>
              <a:rPr kumimoji="1" lang="en-GB" altLang="zh-CN" sz="2400" b="1" dirty="0">
                <a:latin typeface="Palatino" pitchFamily="2" charset="0"/>
                <a:ea typeface="Palatino" pitchFamily="2" charset="0"/>
                <a:cs typeface="Times New Roman" panose="02020603050405020304" pitchFamily="18" charset="0"/>
              </a:rPr>
              <a:t>13.1.3 BART: Bidirectional and Auto-Regressive Transformer</a:t>
            </a:r>
          </a:p>
          <a:p>
            <a:pPr>
              <a:lnSpc>
                <a:spcPct val="150000"/>
              </a:lnSpc>
            </a:pPr>
            <a:r>
              <a:rPr kumimoji="1" lang="en-GB" altLang="zh-CN" sz="2400" dirty="0">
                <a:latin typeface="Palatino" pitchFamily="2" charset="0"/>
                <a:ea typeface="Palatino" pitchFamily="2" charset="0"/>
                <a:cs typeface="Times New Roman" panose="02020603050405020304" pitchFamily="18" charset="0"/>
              </a:rPr>
              <a:t>13.2 Using Pre-trained Transformer for Solving NLP Tasks</a:t>
            </a:r>
          </a:p>
          <a:p>
            <a:pPr lvl="1">
              <a:lnSpc>
                <a:spcPct val="150000"/>
              </a:lnSpc>
            </a:pPr>
            <a:r>
              <a:rPr kumimoji="1" lang="en-GB" altLang="zh-CN" sz="2400" dirty="0">
                <a:latin typeface="Palatino" pitchFamily="2" charset="0"/>
                <a:ea typeface="Palatino" pitchFamily="2" charset="0"/>
                <a:cs typeface="Times New Roman" panose="02020603050405020304" pitchFamily="18" charset="0"/>
              </a:rPr>
              <a:t>13.2.1 Text Classification</a:t>
            </a:r>
          </a:p>
          <a:p>
            <a:pPr lvl="1">
              <a:lnSpc>
                <a:spcPct val="150000"/>
              </a:lnSpc>
            </a:pPr>
            <a:r>
              <a:rPr kumimoji="1" lang="en-GB" altLang="zh-CN" sz="2400" dirty="0">
                <a:latin typeface="Palatino" pitchFamily="2" charset="0"/>
                <a:ea typeface="Palatino" pitchFamily="2" charset="0"/>
                <a:cs typeface="Times New Roman" panose="02020603050405020304" pitchFamily="18" charset="0"/>
              </a:rPr>
              <a:t>13.2.2 Structured Prediction</a:t>
            </a:r>
          </a:p>
          <a:p>
            <a:pPr lvl="1">
              <a:lnSpc>
                <a:spcPct val="150000"/>
              </a:lnSpc>
            </a:pPr>
            <a:r>
              <a:rPr kumimoji="1" lang="en-GB" altLang="zh-CN" sz="2400" dirty="0">
                <a:latin typeface="Palatino" pitchFamily="2" charset="0"/>
                <a:ea typeface="Palatino" pitchFamily="2" charset="0"/>
                <a:cs typeface="Times New Roman" panose="02020603050405020304" pitchFamily="18" charset="0"/>
              </a:rPr>
              <a:t>13.2.3 Generation</a:t>
            </a:r>
          </a:p>
          <a:p>
            <a:pPr>
              <a:lnSpc>
                <a:spcPct val="150000"/>
              </a:lnSpc>
            </a:pPr>
            <a:r>
              <a:rPr kumimoji="1" lang="en-GB" altLang="zh-CN" sz="2400" dirty="0">
                <a:latin typeface="Palatino" pitchFamily="2" charset="0"/>
                <a:ea typeface="Palatino" pitchFamily="2" charset="0"/>
                <a:cs typeface="Times New Roman" panose="02020603050405020304" pitchFamily="18" charset="0"/>
              </a:rPr>
              <a:t>13.3 Analyzing Pre-trained Models</a:t>
            </a:r>
          </a:p>
          <a:p>
            <a:pPr lvl="1">
              <a:lnSpc>
                <a:spcPct val="150000"/>
              </a:lnSpc>
            </a:pPr>
            <a:r>
              <a:rPr kumimoji="1" lang="en-GB" altLang="zh-CN" sz="2400" dirty="0">
                <a:latin typeface="Palatino" pitchFamily="2" charset="0"/>
                <a:ea typeface="Palatino" pitchFamily="2" charset="0"/>
                <a:cs typeface="Times New Roman" panose="02020603050405020304" pitchFamily="18" charset="0"/>
              </a:rPr>
              <a:t>13.3.1 Analyzing BERT</a:t>
            </a:r>
          </a:p>
          <a:p>
            <a:pPr lvl="1">
              <a:lnSpc>
                <a:spcPct val="150000"/>
              </a:lnSpc>
            </a:pPr>
            <a:r>
              <a:rPr kumimoji="1" lang="en-GB" altLang="zh-CN" sz="2400" dirty="0">
                <a:latin typeface="Palatino" pitchFamily="2" charset="0"/>
                <a:ea typeface="Palatino" pitchFamily="2" charset="0"/>
                <a:cs typeface="Times New Roman" panose="02020603050405020304" pitchFamily="18" charset="0"/>
              </a:rPr>
              <a:t>13.3</a:t>
            </a:r>
            <a:r>
              <a:rPr kumimoji="1" lang="en-US" altLang="zh-CN" sz="2400" dirty="0">
                <a:latin typeface="Palatino" pitchFamily="2" charset="0"/>
                <a:ea typeface="Palatino" pitchFamily="2" charset="0"/>
                <a:cs typeface="Times New Roman" panose="02020603050405020304" pitchFamily="18" charset="0"/>
              </a:rPr>
              <a:t>.2</a:t>
            </a:r>
            <a:r>
              <a:rPr kumimoji="1" lang="zh-CN" altLang="en-US" sz="2400" dirty="0">
                <a:latin typeface="Palatino" pitchFamily="2" charset="0"/>
                <a:ea typeface="Palatino" pitchFamily="2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Palatino" pitchFamily="2" charset="0"/>
                <a:ea typeface="Palatino" pitchFamily="2" charset="0"/>
                <a:cs typeface="Times New Roman" panose="02020603050405020304" pitchFamily="18" charset="0"/>
              </a:rPr>
              <a:t>Knowledge</a:t>
            </a:r>
            <a:r>
              <a:rPr kumimoji="1" lang="zh-CN" altLang="en-US" sz="2400" dirty="0">
                <a:latin typeface="Palatino" pitchFamily="2" charset="0"/>
                <a:ea typeface="Palatino" pitchFamily="2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Palatino" pitchFamily="2" charset="0"/>
                <a:ea typeface="Palatino" pitchFamily="2" charset="0"/>
                <a:cs typeface="Times New Roman" panose="02020603050405020304" pitchFamily="18" charset="0"/>
              </a:rPr>
              <a:t>in</a:t>
            </a:r>
            <a:r>
              <a:rPr kumimoji="1" lang="zh-CN" altLang="en-US" sz="2400" dirty="0">
                <a:latin typeface="Palatino" pitchFamily="2" charset="0"/>
                <a:ea typeface="Palatino" pitchFamily="2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Palatino" pitchFamily="2" charset="0"/>
                <a:ea typeface="Palatino" pitchFamily="2" charset="0"/>
                <a:cs typeface="Times New Roman" panose="02020603050405020304" pitchFamily="18" charset="0"/>
              </a:rPr>
              <a:t>Pretrained</a:t>
            </a:r>
            <a:r>
              <a:rPr kumimoji="1" lang="zh-CN" altLang="en-US" sz="2400" dirty="0">
                <a:latin typeface="Palatino" pitchFamily="2" charset="0"/>
                <a:ea typeface="Palatino" pitchFamily="2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Palatino" pitchFamily="2" charset="0"/>
                <a:ea typeface="Palatino" pitchFamily="2" charset="0"/>
                <a:cs typeface="Times New Roman" panose="02020603050405020304" pitchFamily="18" charset="0"/>
              </a:rPr>
              <a:t>LM</a:t>
            </a:r>
            <a:endParaRPr kumimoji="1" lang="en-GB" altLang="zh-CN" sz="2400" dirty="0">
              <a:latin typeface="Palatino" pitchFamily="2" charset="0"/>
              <a:ea typeface="Palatino" pitchFamily="2" charset="0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r>
              <a:rPr kumimoji="1" lang="en-GB" altLang="zh-CN" sz="2400" dirty="0">
                <a:latin typeface="Palatino" pitchFamily="2" charset="0"/>
                <a:ea typeface="Palatino" pitchFamily="2" charset="0"/>
                <a:cs typeface="Times New Roman" panose="02020603050405020304" pitchFamily="18" charset="0"/>
              </a:rPr>
              <a:t>13.3</a:t>
            </a:r>
            <a:r>
              <a:rPr kumimoji="1" lang="en-US" altLang="zh-CN" sz="2400" dirty="0">
                <a:latin typeface="Palatino" pitchFamily="2" charset="0"/>
                <a:ea typeface="Palatino" pitchFamily="2" charset="0"/>
                <a:cs typeface="Times New Roman" panose="02020603050405020304" pitchFamily="18" charset="0"/>
              </a:rPr>
              <a:t>.3</a:t>
            </a:r>
            <a:r>
              <a:rPr kumimoji="1" lang="zh-CN" altLang="en-US" sz="2400" dirty="0">
                <a:latin typeface="Palatino" pitchFamily="2" charset="0"/>
                <a:ea typeface="Palatino" pitchFamily="2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Palatino" pitchFamily="2" charset="0"/>
                <a:ea typeface="Palatino" pitchFamily="2" charset="0"/>
                <a:cs typeface="Times New Roman" panose="02020603050405020304" pitchFamily="18" charset="0"/>
              </a:rPr>
              <a:t>Language Models Take Shortcuts</a:t>
            </a:r>
            <a:endParaRPr kumimoji="1" lang="zh-CN" altLang="en-US" sz="2400" dirty="0">
              <a:latin typeface="Palatino" pitchFamily="2" charset="0"/>
              <a:ea typeface="Palatino" pitchFamily="2" charset="0"/>
              <a:cs typeface="Times New Roman" panose="02020603050405020304" pitchFamily="18" charset="0"/>
            </a:endParaRPr>
          </a:p>
          <a:p>
            <a:endParaRPr kumimoji="1" lang="zh-CN" altLang="en-US" dirty="0">
              <a:latin typeface="Palatino" pitchFamily="2" charset="0"/>
              <a:ea typeface="Palatino" pitchFamily="2" charset="0"/>
              <a:cs typeface="Times New Roman" panose="02020603050405020304" pitchFamily="18" charset="0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83309CB-80C8-5565-6B53-C088B2281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25</a:t>
            </a:fld>
            <a:endParaRPr 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em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5" name="图片 4" descr="图片包含 文本&#10;&#10;AI 生成的内容可能不正确。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5500" y="4649354"/>
            <a:ext cx="5359400" cy="10922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8689" y="3291134"/>
            <a:ext cx="845095" cy="5782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706AE66-1D16-A5C4-9A94-14E8639136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59730" y="2322120"/>
            <a:ext cx="958248" cy="567384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FBE33BA-EEE2-DD5A-B19D-B80317CCD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26</a:t>
            </a:fld>
            <a:endParaRPr 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em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F4BADA7-23A3-9B61-216E-655262F81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27</a:t>
            </a:fld>
            <a:endParaRPr 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em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4220" y="2407771"/>
            <a:ext cx="2933700" cy="482600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44696D6-02C1-DE20-A9FB-0BDD731264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28</a:t>
            </a:fld>
            <a:endParaRPr 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em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EAD6DB6-67D1-72FA-E044-B2D6341D2B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29</a:t>
            </a:fld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8FA19-E13B-4121-8BBF-5D41F5A04330}" type="slidenum">
              <a:rPr lang="zh-CN" altLang="en-US" sz="1440" b="0"/>
              <a:t>3</a:t>
            </a:fld>
            <a:endParaRPr lang="zh-CN" altLang="en-US" sz="1440" b="0" dirty="0"/>
          </a:p>
        </p:txBody>
      </p:sp>
      <p:sp>
        <p:nvSpPr>
          <p:cNvPr id="11" name="矩形 2"/>
          <p:cNvSpPr/>
          <p:nvPr/>
        </p:nvSpPr>
        <p:spPr>
          <a:xfrm>
            <a:off x="795830" y="223423"/>
            <a:ext cx="6796704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/>
            <a:r>
              <a:rPr lang="en-US" altLang="zh-CN" sz="432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  <a:sym typeface="+mn-ea"/>
              </a:rPr>
              <a:t>Multi-task Learning</a:t>
            </a:r>
            <a:endParaRPr lang="en-US" altLang="zh-CN" sz="4320" b="1" dirty="0">
              <a:solidFill>
                <a:schemeClr val="bg2"/>
              </a:solidFill>
              <a:latin typeface="Palatino"/>
              <a:cs typeface="Calibri Light" panose="020F0302020204030204" pitchFamily="34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250015" y="1154431"/>
            <a:ext cx="11997731" cy="31947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80" dirty="0">
                <a:latin typeface="Palatino"/>
                <a:cs typeface="Calibri Light" panose="020F0302020204030204" pitchFamily="34" charset="0"/>
                <a:sym typeface="+mn-ea"/>
              </a:rPr>
              <a:t>Multi-task learning (</a:t>
            </a:r>
            <a:r>
              <a:rPr lang="en-US" sz="2880" b="1" dirty="0">
                <a:latin typeface="Palatino"/>
                <a:cs typeface="Calibri Light" panose="020F0302020204030204" pitchFamily="34" charset="0"/>
                <a:sym typeface="+mn-ea"/>
              </a:rPr>
              <a:t>MTL</a:t>
            </a:r>
            <a:r>
              <a:rPr lang="en-US" sz="2880" dirty="0">
                <a:latin typeface="Palatino"/>
                <a:cs typeface="Calibri Light" panose="020F0302020204030204" pitchFamily="34" charset="0"/>
                <a:sym typeface="+mn-ea"/>
              </a:rPr>
              <a:t>) exploits parameter sharing for seeking mutual benefits between tasks.</a:t>
            </a:r>
          </a:p>
          <a:p>
            <a:pPr algn="l">
              <a:buClrTx/>
              <a:buSzTx/>
            </a:pPr>
            <a:r>
              <a:rPr lang="en-US" sz="2880" i="1" dirty="0">
                <a:latin typeface="Palatino"/>
                <a:cs typeface="Calibri Light" panose="020F0302020204030204" pitchFamily="34" charset="0"/>
                <a:sym typeface="+mn-ea"/>
              </a:rPr>
              <a:t>	</a:t>
            </a:r>
            <a:r>
              <a:rPr lang="en-US" sz="2880" i="1" dirty="0" err="1">
                <a:latin typeface="Palatino"/>
                <a:cs typeface="Calibri Light" panose="020F0302020204030204" pitchFamily="34" charset="0"/>
                <a:sym typeface="+mn-ea"/>
              </a:rPr>
              <a:t>e.g</a:t>
            </a:r>
            <a:r>
              <a:rPr lang="en-US" sz="2880" i="1" dirty="0">
                <a:latin typeface="Palatino"/>
                <a:cs typeface="Calibri Light" panose="020F0302020204030204" pitchFamily="34" charset="0"/>
                <a:sym typeface="+mn-ea"/>
              </a:rPr>
              <a:t> </a:t>
            </a:r>
          </a:p>
          <a:p>
            <a:pPr marL="411480" indent="-411480">
              <a:buFont typeface="Arial" panose="020B0604020202020204" pitchFamily="34" charset="0"/>
              <a:buChar char="•"/>
            </a:pPr>
            <a:r>
              <a:rPr lang="en-US" sz="2880" dirty="0">
                <a:latin typeface="Palatino"/>
                <a:cs typeface="Calibri Light" panose="020F0302020204030204" pitchFamily="34" charset="0"/>
                <a:sym typeface="+mn-ea"/>
              </a:rPr>
              <a:t>knowledge from language modeling is transferred to sequence labeling. knowledge for dependency arc structure and label merge into a parser (week 10).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80" dirty="0">
              <a:latin typeface="Palatino"/>
              <a:cs typeface="Calibri Light" panose="020F0302020204030204" pitchFamily="34" charset="0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rcRect b="13766"/>
          <a:stretch/>
        </p:blipFill>
        <p:spPr>
          <a:xfrm>
            <a:off x="2467816" y="4462650"/>
            <a:ext cx="9262872" cy="2425351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5754" y="3919217"/>
            <a:ext cx="3303550" cy="59348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3462" y="3957495"/>
            <a:ext cx="3385412" cy="49372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7AF18E44-4233-4698-8107-150C99B18061}"/>
              </a:ext>
            </a:extLst>
          </p:cNvPr>
          <p:cNvSpPr txBox="1"/>
          <p:nvPr/>
        </p:nvSpPr>
        <p:spPr>
          <a:xfrm>
            <a:off x="1072897" y="7179181"/>
            <a:ext cx="11454384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160" dirty="0">
                <a:solidFill>
                  <a:srgbClr val="222222"/>
                </a:solidFill>
                <a:latin typeface="Palatino"/>
              </a:rPr>
              <a:t>[1] Rei M. (2017). Semi-supervised multitask learning for sequence labeling. ACL 2017.</a:t>
            </a:r>
            <a:endParaRPr lang="zh-CN" altLang="en-US" sz="2160" dirty="0">
              <a:latin typeface="Palatino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em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4" name="图片 3" descr="图片包含 应用程序&#10;&#10;AI 生成的内容可能不正确。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8350" y="5007016"/>
            <a:ext cx="5473700" cy="12319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6093" y="3673642"/>
            <a:ext cx="11515363" cy="57337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0049" y="3861883"/>
            <a:ext cx="481422" cy="38513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87303" y="3858736"/>
            <a:ext cx="7457750" cy="38828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EC8BD20-C018-2FC0-5BD3-7C310AE7788E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2039"/>
          <a:stretch/>
        </p:blipFill>
        <p:spPr>
          <a:xfrm>
            <a:off x="2001959" y="3839044"/>
            <a:ext cx="8556313" cy="438071"/>
          </a:xfrm>
          <a:prstGeom prst="rect">
            <a:avLst/>
          </a:prstGeom>
        </p:spPr>
      </p:pic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F7D7302-24A6-E5A8-29D2-BDD79B0DF0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30</a:t>
            </a:fld>
            <a:endParaRPr 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徽标&#10;&#10;AI 生成的内容可能不正确。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21533" y="147484"/>
            <a:ext cx="4380265" cy="1002889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08140" y="292442"/>
            <a:ext cx="225254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400" b="1" dirty="0">
                <a:latin typeface="Palatino" pitchFamily="2" charset="0"/>
                <a:ea typeface="Palatino" pitchFamily="2" charset="0"/>
                <a:cs typeface="Times New Roman" panose="02020603050405020304" pitchFamily="18" charset="0"/>
              </a:rPr>
              <a:t>Content</a:t>
            </a:r>
            <a:endParaRPr kumimoji="1" lang="zh-CN" altLang="en-US" sz="4400" b="1" dirty="0">
              <a:latin typeface="Palatino" pitchFamily="2" charset="0"/>
              <a:ea typeface="Palatino" pitchFamily="2" charset="0"/>
              <a:cs typeface="Times New Roman" panose="02020603050405020304" pitchFamily="18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08140" y="1104518"/>
            <a:ext cx="10977615" cy="7017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GB" altLang="zh-CN" sz="2400" dirty="0">
                <a:latin typeface="Palatino" pitchFamily="2" charset="0"/>
                <a:ea typeface="Palatino" pitchFamily="2" charset="0"/>
                <a:cs typeface="Times New Roman" panose="02020603050405020304" pitchFamily="18" charset="0"/>
              </a:rPr>
              <a:t>13.1 Transformer Pre-training</a:t>
            </a:r>
          </a:p>
          <a:p>
            <a:pPr lvl="1">
              <a:lnSpc>
                <a:spcPct val="150000"/>
              </a:lnSpc>
            </a:pPr>
            <a:r>
              <a:rPr kumimoji="1" lang="en-GB" altLang="zh-CN" sz="2400" dirty="0">
                <a:latin typeface="Palatino" pitchFamily="2" charset="0"/>
                <a:ea typeface="Palatino" pitchFamily="2" charset="0"/>
                <a:cs typeface="Times New Roman" panose="02020603050405020304" pitchFamily="18" charset="0"/>
              </a:rPr>
              <a:t>13.1.1 GPT: Generative Pre-Training</a:t>
            </a:r>
          </a:p>
          <a:p>
            <a:pPr lvl="1">
              <a:lnSpc>
                <a:spcPct val="150000"/>
              </a:lnSpc>
            </a:pPr>
            <a:r>
              <a:rPr kumimoji="1" lang="en-GB" altLang="zh-CN" sz="2400" dirty="0">
                <a:latin typeface="Palatino" pitchFamily="2" charset="0"/>
                <a:ea typeface="Palatino" pitchFamily="2" charset="0"/>
                <a:cs typeface="Times New Roman" panose="02020603050405020304" pitchFamily="18" charset="0"/>
              </a:rPr>
              <a:t>13.1.2 BERT: Bidirectional Encoder Representations from Transformer</a:t>
            </a:r>
          </a:p>
          <a:p>
            <a:pPr lvl="1">
              <a:lnSpc>
                <a:spcPct val="150000"/>
              </a:lnSpc>
            </a:pPr>
            <a:r>
              <a:rPr kumimoji="1" lang="en-GB" altLang="zh-CN" sz="2400" dirty="0">
                <a:latin typeface="Palatino" pitchFamily="2" charset="0"/>
                <a:ea typeface="Palatino" pitchFamily="2" charset="0"/>
                <a:cs typeface="Times New Roman" panose="02020603050405020304" pitchFamily="18" charset="0"/>
              </a:rPr>
              <a:t>13.1.3 BART: Bidirectional and Auto-Regressive Transformer</a:t>
            </a:r>
          </a:p>
          <a:p>
            <a:pPr>
              <a:lnSpc>
                <a:spcPct val="150000"/>
              </a:lnSpc>
            </a:pPr>
            <a:r>
              <a:rPr kumimoji="1" lang="en-GB" altLang="zh-CN" sz="2400" b="1" dirty="0">
                <a:latin typeface="Palatino" pitchFamily="2" charset="0"/>
                <a:ea typeface="Palatino" pitchFamily="2" charset="0"/>
                <a:cs typeface="Times New Roman" panose="02020603050405020304" pitchFamily="18" charset="0"/>
              </a:rPr>
              <a:t>13.2 Using Pre-trained Transformer for Solving NLP Tasks</a:t>
            </a:r>
          </a:p>
          <a:p>
            <a:pPr lvl="1">
              <a:lnSpc>
                <a:spcPct val="150000"/>
              </a:lnSpc>
            </a:pPr>
            <a:r>
              <a:rPr kumimoji="1" lang="en-GB" altLang="zh-CN" sz="2400" dirty="0">
                <a:latin typeface="Palatino" pitchFamily="2" charset="0"/>
                <a:ea typeface="Palatino" pitchFamily="2" charset="0"/>
                <a:cs typeface="Times New Roman" panose="02020603050405020304" pitchFamily="18" charset="0"/>
              </a:rPr>
              <a:t>13.2.1 Text Classification</a:t>
            </a:r>
          </a:p>
          <a:p>
            <a:pPr lvl="1">
              <a:lnSpc>
                <a:spcPct val="150000"/>
              </a:lnSpc>
            </a:pPr>
            <a:r>
              <a:rPr kumimoji="1" lang="en-GB" altLang="zh-CN" sz="2400" dirty="0">
                <a:latin typeface="Palatino" pitchFamily="2" charset="0"/>
                <a:ea typeface="Palatino" pitchFamily="2" charset="0"/>
                <a:cs typeface="Times New Roman" panose="02020603050405020304" pitchFamily="18" charset="0"/>
              </a:rPr>
              <a:t>13.2.2 Structured Prediction</a:t>
            </a:r>
          </a:p>
          <a:p>
            <a:pPr lvl="1">
              <a:lnSpc>
                <a:spcPct val="150000"/>
              </a:lnSpc>
            </a:pPr>
            <a:r>
              <a:rPr kumimoji="1" lang="en-GB" altLang="zh-CN" sz="2400" dirty="0">
                <a:latin typeface="Palatino" pitchFamily="2" charset="0"/>
                <a:ea typeface="Palatino" pitchFamily="2" charset="0"/>
                <a:cs typeface="Times New Roman" panose="02020603050405020304" pitchFamily="18" charset="0"/>
              </a:rPr>
              <a:t>13.2.3 Generation</a:t>
            </a:r>
          </a:p>
          <a:p>
            <a:pPr>
              <a:lnSpc>
                <a:spcPct val="150000"/>
              </a:lnSpc>
            </a:pPr>
            <a:r>
              <a:rPr kumimoji="1" lang="en-GB" altLang="zh-CN" sz="2400" dirty="0">
                <a:latin typeface="Palatino" pitchFamily="2" charset="0"/>
                <a:ea typeface="Palatino" pitchFamily="2" charset="0"/>
                <a:cs typeface="Times New Roman" panose="02020603050405020304" pitchFamily="18" charset="0"/>
              </a:rPr>
              <a:t>13.3 Analyzing Pre-trained Models</a:t>
            </a:r>
          </a:p>
          <a:p>
            <a:pPr lvl="1">
              <a:lnSpc>
                <a:spcPct val="150000"/>
              </a:lnSpc>
            </a:pPr>
            <a:r>
              <a:rPr kumimoji="1" lang="en-GB" altLang="zh-CN" sz="2400" dirty="0">
                <a:latin typeface="Palatino" pitchFamily="2" charset="0"/>
                <a:ea typeface="Palatino" pitchFamily="2" charset="0"/>
                <a:cs typeface="Times New Roman" panose="02020603050405020304" pitchFamily="18" charset="0"/>
              </a:rPr>
              <a:t>13.3.1 Analyzing BERT</a:t>
            </a:r>
          </a:p>
          <a:p>
            <a:pPr lvl="1">
              <a:lnSpc>
                <a:spcPct val="150000"/>
              </a:lnSpc>
            </a:pPr>
            <a:r>
              <a:rPr kumimoji="1" lang="en-GB" altLang="zh-CN" sz="2400" dirty="0">
                <a:latin typeface="Palatino" pitchFamily="2" charset="0"/>
                <a:ea typeface="Palatino" pitchFamily="2" charset="0"/>
                <a:cs typeface="Times New Roman" panose="02020603050405020304" pitchFamily="18" charset="0"/>
              </a:rPr>
              <a:t>13.3</a:t>
            </a:r>
            <a:r>
              <a:rPr kumimoji="1" lang="en-US" altLang="zh-CN" sz="2400" dirty="0">
                <a:latin typeface="Palatino" pitchFamily="2" charset="0"/>
                <a:ea typeface="Palatino" pitchFamily="2" charset="0"/>
                <a:cs typeface="Times New Roman" panose="02020603050405020304" pitchFamily="18" charset="0"/>
              </a:rPr>
              <a:t>.2</a:t>
            </a:r>
            <a:r>
              <a:rPr kumimoji="1" lang="zh-CN" altLang="en-US" sz="2400" dirty="0">
                <a:latin typeface="Palatino" pitchFamily="2" charset="0"/>
                <a:ea typeface="Palatino" pitchFamily="2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Palatino" pitchFamily="2" charset="0"/>
                <a:ea typeface="Palatino" pitchFamily="2" charset="0"/>
                <a:cs typeface="Times New Roman" panose="02020603050405020304" pitchFamily="18" charset="0"/>
              </a:rPr>
              <a:t>Knowledge</a:t>
            </a:r>
            <a:r>
              <a:rPr kumimoji="1" lang="zh-CN" altLang="en-US" sz="2400" dirty="0">
                <a:latin typeface="Palatino" pitchFamily="2" charset="0"/>
                <a:ea typeface="Palatino" pitchFamily="2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Palatino" pitchFamily="2" charset="0"/>
                <a:ea typeface="Palatino" pitchFamily="2" charset="0"/>
                <a:cs typeface="Times New Roman" panose="02020603050405020304" pitchFamily="18" charset="0"/>
              </a:rPr>
              <a:t>in</a:t>
            </a:r>
            <a:r>
              <a:rPr kumimoji="1" lang="zh-CN" altLang="en-US" sz="2400" dirty="0">
                <a:latin typeface="Palatino" pitchFamily="2" charset="0"/>
                <a:ea typeface="Palatino" pitchFamily="2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Palatino" pitchFamily="2" charset="0"/>
                <a:ea typeface="Palatino" pitchFamily="2" charset="0"/>
                <a:cs typeface="Times New Roman" panose="02020603050405020304" pitchFamily="18" charset="0"/>
              </a:rPr>
              <a:t>Pretrained</a:t>
            </a:r>
            <a:r>
              <a:rPr kumimoji="1" lang="zh-CN" altLang="en-US" sz="2400" dirty="0">
                <a:latin typeface="Palatino" pitchFamily="2" charset="0"/>
                <a:ea typeface="Palatino" pitchFamily="2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Palatino" pitchFamily="2" charset="0"/>
                <a:ea typeface="Palatino" pitchFamily="2" charset="0"/>
                <a:cs typeface="Times New Roman" panose="02020603050405020304" pitchFamily="18" charset="0"/>
              </a:rPr>
              <a:t>LM</a:t>
            </a:r>
            <a:endParaRPr kumimoji="1" lang="en-GB" altLang="zh-CN" sz="2400" dirty="0">
              <a:latin typeface="Palatino" pitchFamily="2" charset="0"/>
              <a:ea typeface="Palatino" pitchFamily="2" charset="0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r>
              <a:rPr kumimoji="1" lang="en-GB" altLang="zh-CN" sz="2400" dirty="0">
                <a:latin typeface="Palatino" pitchFamily="2" charset="0"/>
                <a:ea typeface="Palatino" pitchFamily="2" charset="0"/>
                <a:cs typeface="Times New Roman" panose="02020603050405020304" pitchFamily="18" charset="0"/>
              </a:rPr>
              <a:t>13.3</a:t>
            </a:r>
            <a:r>
              <a:rPr kumimoji="1" lang="en-US" altLang="zh-CN" sz="2400" dirty="0">
                <a:latin typeface="Palatino" pitchFamily="2" charset="0"/>
                <a:ea typeface="Palatino" pitchFamily="2" charset="0"/>
                <a:cs typeface="Times New Roman" panose="02020603050405020304" pitchFamily="18" charset="0"/>
              </a:rPr>
              <a:t>.3</a:t>
            </a:r>
            <a:r>
              <a:rPr kumimoji="1" lang="zh-CN" altLang="en-US" sz="2400" dirty="0">
                <a:latin typeface="Palatino" pitchFamily="2" charset="0"/>
                <a:ea typeface="Palatino" pitchFamily="2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Palatino" pitchFamily="2" charset="0"/>
                <a:ea typeface="Palatino" pitchFamily="2" charset="0"/>
                <a:cs typeface="Times New Roman" panose="02020603050405020304" pitchFamily="18" charset="0"/>
              </a:rPr>
              <a:t>Language Models Take Shortcuts</a:t>
            </a:r>
            <a:endParaRPr kumimoji="1" lang="zh-CN" altLang="en-US" sz="2400" dirty="0">
              <a:latin typeface="Palatino" pitchFamily="2" charset="0"/>
              <a:ea typeface="Palatino" pitchFamily="2" charset="0"/>
              <a:cs typeface="Times New Roman" panose="02020603050405020304" pitchFamily="18" charset="0"/>
            </a:endParaRPr>
          </a:p>
          <a:p>
            <a:endParaRPr kumimoji="1" lang="zh-CN" altLang="en-US" dirty="0">
              <a:latin typeface="Palatino" pitchFamily="2" charset="0"/>
              <a:ea typeface="Palatino" pitchFamily="2" charset="0"/>
              <a:cs typeface="Times New Roman" panose="02020603050405020304" pitchFamily="18" charset="0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21AE313-1D95-7E6A-9C8E-9463271E5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31</a:t>
            </a:fld>
            <a:endParaRPr lang="en-US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em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6" name="图片 5" descr="背景图案&#10;&#10;AI 生成的内容可能不正确。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649" y="3287058"/>
            <a:ext cx="6958659" cy="266998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4740" y="5506943"/>
            <a:ext cx="481271" cy="54143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436011" y="5506943"/>
            <a:ext cx="95636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altLang="zh-CN" sz="3200" dirty="0">
                <a:latin typeface="Palatino" pitchFamily="2" charset="0"/>
                <a:ea typeface="Palatino" pitchFamily="2" charset="0"/>
              </a:rPr>
              <a:t>More techniques on how to tune LMs.</a:t>
            </a:r>
            <a:r>
              <a:rPr kumimoji="1" lang="zh-CN" altLang="en-US" sz="3200" dirty="0">
                <a:latin typeface="Palatino" pitchFamily="2" charset="0"/>
                <a:ea typeface="Palatino" pitchFamily="2" charset="0"/>
              </a:rPr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D03E20-0508-7BE1-9191-CAE9D8DD10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8164" y="3312706"/>
            <a:ext cx="6007490" cy="2102911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433AB53-BD86-E283-DD12-7A305B9C1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32</a:t>
            </a:fld>
            <a:endParaRPr lang="en-US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徽标&#10;&#10;AI 生成的内容可能不正确。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21533" y="147484"/>
            <a:ext cx="4380265" cy="1002889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08140" y="292442"/>
            <a:ext cx="225254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400" b="1" dirty="0">
                <a:latin typeface="Palatino" pitchFamily="2" charset="0"/>
                <a:ea typeface="Palatino" pitchFamily="2" charset="0"/>
                <a:cs typeface="Times New Roman" panose="02020603050405020304" pitchFamily="18" charset="0"/>
              </a:rPr>
              <a:t>Content</a:t>
            </a:r>
            <a:endParaRPr kumimoji="1" lang="zh-CN" altLang="en-US" sz="4400" b="1" dirty="0">
              <a:latin typeface="Palatino" pitchFamily="2" charset="0"/>
              <a:ea typeface="Palatino" pitchFamily="2" charset="0"/>
              <a:cs typeface="Times New Roman" panose="02020603050405020304" pitchFamily="18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08140" y="1104518"/>
            <a:ext cx="10977615" cy="7017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GB" altLang="zh-CN" sz="2400" dirty="0">
                <a:latin typeface="Palatino" pitchFamily="2" charset="0"/>
                <a:ea typeface="Palatino" pitchFamily="2" charset="0"/>
                <a:cs typeface="Times New Roman" panose="02020603050405020304" pitchFamily="18" charset="0"/>
              </a:rPr>
              <a:t>13.1 Transformer Pre-training</a:t>
            </a:r>
          </a:p>
          <a:p>
            <a:pPr lvl="1">
              <a:lnSpc>
                <a:spcPct val="150000"/>
              </a:lnSpc>
            </a:pPr>
            <a:r>
              <a:rPr kumimoji="1" lang="en-GB" altLang="zh-CN" sz="2400" dirty="0">
                <a:latin typeface="Palatino" pitchFamily="2" charset="0"/>
                <a:ea typeface="Palatino" pitchFamily="2" charset="0"/>
                <a:cs typeface="Times New Roman" panose="02020603050405020304" pitchFamily="18" charset="0"/>
              </a:rPr>
              <a:t>13.1.1 GPT: Generative Pre-Training</a:t>
            </a:r>
          </a:p>
          <a:p>
            <a:pPr lvl="1">
              <a:lnSpc>
                <a:spcPct val="150000"/>
              </a:lnSpc>
            </a:pPr>
            <a:r>
              <a:rPr kumimoji="1" lang="en-GB" altLang="zh-CN" sz="2400" dirty="0">
                <a:latin typeface="Palatino" pitchFamily="2" charset="0"/>
                <a:ea typeface="Palatino" pitchFamily="2" charset="0"/>
                <a:cs typeface="Times New Roman" panose="02020603050405020304" pitchFamily="18" charset="0"/>
              </a:rPr>
              <a:t>13.1.2 BERT: Bidirectional Encoder Representations from Transformer</a:t>
            </a:r>
          </a:p>
          <a:p>
            <a:pPr lvl="1">
              <a:lnSpc>
                <a:spcPct val="150000"/>
              </a:lnSpc>
            </a:pPr>
            <a:r>
              <a:rPr kumimoji="1" lang="en-GB" altLang="zh-CN" sz="2400" dirty="0">
                <a:latin typeface="Palatino" pitchFamily="2" charset="0"/>
                <a:ea typeface="Palatino" pitchFamily="2" charset="0"/>
                <a:cs typeface="Times New Roman" panose="02020603050405020304" pitchFamily="18" charset="0"/>
              </a:rPr>
              <a:t>13.1.3 BART: Bidirectional and Auto-Regressive Transformer</a:t>
            </a:r>
          </a:p>
          <a:p>
            <a:pPr>
              <a:lnSpc>
                <a:spcPct val="150000"/>
              </a:lnSpc>
            </a:pPr>
            <a:r>
              <a:rPr kumimoji="1" lang="en-GB" altLang="zh-CN" sz="2400" dirty="0">
                <a:latin typeface="Palatino" pitchFamily="2" charset="0"/>
                <a:ea typeface="Palatino" pitchFamily="2" charset="0"/>
                <a:cs typeface="Times New Roman" panose="02020603050405020304" pitchFamily="18" charset="0"/>
              </a:rPr>
              <a:t>13.2 Using Pre-trained Transformer for Solving NLP Tasks</a:t>
            </a:r>
          </a:p>
          <a:p>
            <a:pPr lvl="1">
              <a:lnSpc>
                <a:spcPct val="150000"/>
              </a:lnSpc>
            </a:pPr>
            <a:r>
              <a:rPr kumimoji="1" lang="en-GB" altLang="zh-CN" sz="2400" b="1" dirty="0">
                <a:latin typeface="Palatino" pitchFamily="2" charset="0"/>
                <a:ea typeface="Palatino" pitchFamily="2" charset="0"/>
                <a:cs typeface="Times New Roman" panose="02020603050405020304" pitchFamily="18" charset="0"/>
              </a:rPr>
              <a:t>13.2.1 Text Classification</a:t>
            </a:r>
          </a:p>
          <a:p>
            <a:pPr lvl="1">
              <a:lnSpc>
                <a:spcPct val="150000"/>
              </a:lnSpc>
            </a:pPr>
            <a:r>
              <a:rPr kumimoji="1" lang="en-GB" altLang="zh-CN" sz="2400" dirty="0">
                <a:latin typeface="Palatino" pitchFamily="2" charset="0"/>
                <a:ea typeface="Palatino" pitchFamily="2" charset="0"/>
                <a:cs typeface="Times New Roman" panose="02020603050405020304" pitchFamily="18" charset="0"/>
              </a:rPr>
              <a:t>13.2.2 Structured Prediction</a:t>
            </a:r>
          </a:p>
          <a:p>
            <a:pPr lvl="1">
              <a:lnSpc>
                <a:spcPct val="150000"/>
              </a:lnSpc>
            </a:pPr>
            <a:r>
              <a:rPr kumimoji="1" lang="en-GB" altLang="zh-CN" sz="2400" dirty="0">
                <a:latin typeface="Palatino" pitchFamily="2" charset="0"/>
                <a:ea typeface="Palatino" pitchFamily="2" charset="0"/>
                <a:cs typeface="Times New Roman" panose="02020603050405020304" pitchFamily="18" charset="0"/>
              </a:rPr>
              <a:t>13.2.3 Generation</a:t>
            </a:r>
          </a:p>
          <a:p>
            <a:pPr>
              <a:lnSpc>
                <a:spcPct val="150000"/>
              </a:lnSpc>
            </a:pPr>
            <a:r>
              <a:rPr kumimoji="1" lang="en-GB" altLang="zh-CN" sz="2400" dirty="0">
                <a:latin typeface="Palatino" pitchFamily="2" charset="0"/>
                <a:ea typeface="Palatino" pitchFamily="2" charset="0"/>
                <a:cs typeface="Times New Roman" panose="02020603050405020304" pitchFamily="18" charset="0"/>
              </a:rPr>
              <a:t>13.3 Analyzing Pre-trained Models</a:t>
            </a:r>
          </a:p>
          <a:p>
            <a:pPr lvl="1">
              <a:lnSpc>
                <a:spcPct val="150000"/>
              </a:lnSpc>
            </a:pPr>
            <a:r>
              <a:rPr kumimoji="1" lang="en-GB" altLang="zh-CN" sz="2400" dirty="0">
                <a:latin typeface="Palatino" pitchFamily="2" charset="0"/>
                <a:ea typeface="Palatino" pitchFamily="2" charset="0"/>
                <a:cs typeface="Times New Roman" panose="02020603050405020304" pitchFamily="18" charset="0"/>
              </a:rPr>
              <a:t>13.3.1 Analyzing BERT</a:t>
            </a:r>
          </a:p>
          <a:p>
            <a:pPr lvl="1">
              <a:lnSpc>
                <a:spcPct val="150000"/>
              </a:lnSpc>
            </a:pPr>
            <a:r>
              <a:rPr kumimoji="1" lang="en-GB" altLang="zh-CN" sz="2400" dirty="0">
                <a:latin typeface="Palatino" pitchFamily="2" charset="0"/>
                <a:ea typeface="Palatino" pitchFamily="2" charset="0"/>
                <a:cs typeface="Times New Roman" panose="02020603050405020304" pitchFamily="18" charset="0"/>
              </a:rPr>
              <a:t>13.3</a:t>
            </a:r>
            <a:r>
              <a:rPr kumimoji="1" lang="en-US" altLang="zh-CN" sz="2400" dirty="0">
                <a:latin typeface="Palatino" pitchFamily="2" charset="0"/>
                <a:ea typeface="Palatino" pitchFamily="2" charset="0"/>
                <a:cs typeface="Times New Roman" panose="02020603050405020304" pitchFamily="18" charset="0"/>
              </a:rPr>
              <a:t>.2</a:t>
            </a:r>
            <a:r>
              <a:rPr kumimoji="1" lang="zh-CN" altLang="en-US" sz="2400" dirty="0">
                <a:latin typeface="Palatino" pitchFamily="2" charset="0"/>
                <a:ea typeface="Palatino" pitchFamily="2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Palatino" pitchFamily="2" charset="0"/>
                <a:ea typeface="Palatino" pitchFamily="2" charset="0"/>
                <a:cs typeface="Times New Roman" panose="02020603050405020304" pitchFamily="18" charset="0"/>
              </a:rPr>
              <a:t>Knowledge</a:t>
            </a:r>
            <a:r>
              <a:rPr kumimoji="1" lang="zh-CN" altLang="en-US" sz="2400" dirty="0">
                <a:latin typeface="Palatino" pitchFamily="2" charset="0"/>
                <a:ea typeface="Palatino" pitchFamily="2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Palatino" pitchFamily="2" charset="0"/>
                <a:ea typeface="Palatino" pitchFamily="2" charset="0"/>
                <a:cs typeface="Times New Roman" panose="02020603050405020304" pitchFamily="18" charset="0"/>
              </a:rPr>
              <a:t>in</a:t>
            </a:r>
            <a:r>
              <a:rPr kumimoji="1" lang="zh-CN" altLang="en-US" sz="2400" dirty="0">
                <a:latin typeface="Palatino" pitchFamily="2" charset="0"/>
                <a:ea typeface="Palatino" pitchFamily="2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Palatino" pitchFamily="2" charset="0"/>
                <a:ea typeface="Palatino" pitchFamily="2" charset="0"/>
                <a:cs typeface="Times New Roman" panose="02020603050405020304" pitchFamily="18" charset="0"/>
              </a:rPr>
              <a:t>Pretrained</a:t>
            </a:r>
            <a:r>
              <a:rPr kumimoji="1" lang="zh-CN" altLang="en-US" sz="2400" dirty="0">
                <a:latin typeface="Palatino" pitchFamily="2" charset="0"/>
                <a:ea typeface="Palatino" pitchFamily="2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Palatino" pitchFamily="2" charset="0"/>
                <a:ea typeface="Palatino" pitchFamily="2" charset="0"/>
                <a:cs typeface="Times New Roman" panose="02020603050405020304" pitchFamily="18" charset="0"/>
              </a:rPr>
              <a:t>LM</a:t>
            </a:r>
            <a:endParaRPr kumimoji="1" lang="en-GB" altLang="zh-CN" sz="2400" dirty="0">
              <a:latin typeface="Palatino" pitchFamily="2" charset="0"/>
              <a:ea typeface="Palatino" pitchFamily="2" charset="0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r>
              <a:rPr kumimoji="1" lang="en-GB" altLang="zh-CN" sz="2400" dirty="0">
                <a:latin typeface="Palatino" pitchFamily="2" charset="0"/>
                <a:ea typeface="Palatino" pitchFamily="2" charset="0"/>
                <a:cs typeface="Times New Roman" panose="02020603050405020304" pitchFamily="18" charset="0"/>
              </a:rPr>
              <a:t>13.3</a:t>
            </a:r>
            <a:r>
              <a:rPr kumimoji="1" lang="en-US" altLang="zh-CN" sz="2400" dirty="0">
                <a:latin typeface="Palatino" pitchFamily="2" charset="0"/>
                <a:ea typeface="Palatino" pitchFamily="2" charset="0"/>
                <a:cs typeface="Times New Roman" panose="02020603050405020304" pitchFamily="18" charset="0"/>
              </a:rPr>
              <a:t>.3</a:t>
            </a:r>
            <a:r>
              <a:rPr kumimoji="1" lang="zh-CN" altLang="en-US" sz="2400" dirty="0">
                <a:latin typeface="Palatino" pitchFamily="2" charset="0"/>
                <a:ea typeface="Palatino" pitchFamily="2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Palatino" pitchFamily="2" charset="0"/>
                <a:ea typeface="Palatino" pitchFamily="2" charset="0"/>
                <a:cs typeface="Times New Roman" panose="02020603050405020304" pitchFamily="18" charset="0"/>
              </a:rPr>
              <a:t>Language Models Take Shortcuts</a:t>
            </a:r>
            <a:endParaRPr kumimoji="1" lang="zh-CN" altLang="en-US" sz="2400" dirty="0">
              <a:latin typeface="Palatino" pitchFamily="2" charset="0"/>
              <a:ea typeface="Palatino" pitchFamily="2" charset="0"/>
              <a:cs typeface="Times New Roman" panose="02020603050405020304" pitchFamily="18" charset="0"/>
            </a:endParaRPr>
          </a:p>
          <a:p>
            <a:endParaRPr kumimoji="1" lang="zh-CN" altLang="en-US" dirty="0">
              <a:latin typeface="Palatino" pitchFamily="2" charset="0"/>
              <a:ea typeface="Palatino" pitchFamily="2" charset="0"/>
              <a:cs typeface="Times New Roman" panose="02020603050405020304" pitchFamily="18" charset="0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9AE0351-2BDF-D87E-9B11-898C00511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33</a:t>
            </a:fld>
            <a:endParaRPr lang="en-US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em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C929F00-0002-FBF6-D249-831C8095CE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34</a:t>
            </a:fld>
            <a:endParaRPr lang="en-US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em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ACF6333-8684-BD33-DAE6-A28D06969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35</a:t>
            </a:fld>
            <a:endParaRPr lang="en-US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em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7557E1B-9C9E-0B9D-836C-973319217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36</a:t>
            </a:fld>
            <a:endParaRPr lang="en-US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em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416997FD-CD50-41B0-F6A9-8C0D9F084916}"/>
              </a:ext>
            </a:extLst>
          </p:cNvPr>
          <p:cNvSpPr txBox="1"/>
          <p:nvPr/>
        </p:nvSpPr>
        <p:spPr>
          <a:xfrm>
            <a:off x="7942730" y="6565757"/>
            <a:ext cx="740484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dirty="0">
                <a:latin typeface="Palatino"/>
              </a:rPr>
              <a:t>C</a:t>
            </a:r>
            <a:r>
              <a:rPr lang="zh-CN" altLang="en-US" sz="2800" dirty="0">
                <a:latin typeface="Palatino"/>
              </a:rPr>
              <a:t>an use two different BERT models.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9A5CFD55-D43A-A1EA-BDD5-D73594395755}"/>
              </a:ext>
            </a:extLst>
          </p:cNvPr>
          <p:cNvSpPr/>
          <p:nvPr/>
        </p:nvSpPr>
        <p:spPr>
          <a:xfrm>
            <a:off x="959224" y="7088977"/>
            <a:ext cx="663388" cy="405517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06D1E24-1BDD-AE7C-12FE-8544EE56FB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37</a:t>
            </a:fld>
            <a:endParaRPr 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A795E63-F7F2-E4E5-7AA2-624269DDDB6D}"/>
              </a:ext>
            </a:extLst>
          </p:cNvPr>
          <p:cNvSpPr txBox="1"/>
          <p:nvPr/>
        </p:nvSpPr>
        <p:spPr>
          <a:xfrm>
            <a:off x="1081932" y="7171095"/>
            <a:ext cx="11950067" cy="70788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zh-CN" sz="2000" i="1" dirty="0">
                <a:solidFill>
                  <a:srgbClr val="7D7D7D"/>
                </a:solidFill>
                <a:latin typeface="Palatino"/>
              </a:rPr>
              <a:t>Blevins, T., &amp; Zettlemoyer, L. (2020). Moving down the long tail of word sense disambiguation with gloss informed bi-encoders. In Proceedings of the 58th Annual Meeting of the Association for Computational Linguistics.</a:t>
            </a:r>
            <a:endParaRPr lang="zh-CN" altLang="en-US" sz="2000" i="1" dirty="0">
              <a:solidFill>
                <a:srgbClr val="7D7D7D"/>
              </a:solidFill>
              <a:latin typeface="Palatino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em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0826" y="1343406"/>
            <a:ext cx="274631" cy="36933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252090" y="1247394"/>
            <a:ext cx="336177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>
                <a:latin typeface="Palatino Linotype" panose="02040502050505030304" charset="0"/>
              </a:rPr>
              <a:t>D</a:t>
            </a:r>
            <a:endParaRPr kumimoji="1" lang="zh-CN" altLang="en-US" sz="2800" b="1" dirty="0">
              <a:latin typeface="Palatino Linotype" panose="02040502050505030304" charset="0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2045" y="1805071"/>
            <a:ext cx="250513" cy="494603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290624" y="1720489"/>
            <a:ext cx="336177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>
                <a:latin typeface="Palatino Linotype" panose="02040502050505030304" charset="0"/>
              </a:rPr>
              <a:t>I</a:t>
            </a:r>
            <a:endParaRPr kumimoji="1" lang="zh-CN" altLang="en-US" sz="2800" b="1" dirty="0">
              <a:latin typeface="Palatino Linotype" panose="02040502050505030304" charset="0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1387300" y="4296206"/>
            <a:ext cx="239499" cy="37305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56332" y="4263770"/>
            <a:ext cx="336177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>
                <a:latin typeface="Palatino Linotype" panose="02040502050505030304" charset="0"/>
              </a:rPr>
              <a:t>D</a:t>
            </a:r>
            <a:endParaRPr kumimoji="1" lang="zh-CN" altLang="en-US" sz="2800" b="1" dirty="0">
              <a:latin typeface="Palatino Linotype" panose="02040502050505030304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FEA322F-9DB1-2111-DEA6-91E3693850D1}"/>
              </a:ext>
            </a:extLst>
          </p:cNvPr>
          <p:cNvSpPr txBox="1"/>
          <p:nvPr/>
        </p:nvSpPr>
        <p:spPr>
          <a:xfrm>
            <a:off x="1370826" y="6178853"/>
            <a:ext cx="73152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dirty="0">
                <a:latin typeface="Palatino"/>
              </a:rPr>
              <a:t>Test data can be in a certain domain.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192F241-E2D6-0086-E8AA-329A6AC351F6}"/>
              </a:ext>
            </a:extLst>
          </p:cNvPr>
          <p:cNvSpPr/>
          <p:nvPr/>
        </p:nvSpPr>
        <p:spPr>
          <a:xfrm>
            <a:off x="820046" y="7122211"/>
            <a:ext cx="663388" cy="315870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灯片编号占位符 12">
            <a:extLst>
              <a:ext uri="{FF2B5EF4-FFF2-40B4-BE49-F238E27FC236}">
                <a16:creationId xmlns:a16="http://schemas.microsoft.com/office/drawing/2014/main" id="{3AE89BE4-17CF-84E4-790E-DD6F68B4AB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38</a:t>
            </a:fld>
            <a:endParaRPr 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0DC969A-8D64-3C2E-101C-0161EFEFD3C7}"/>
              </a:ext>
            </a:extLst>
          </p:cNvPr>
          <p:cNvSpPr txBox="1"/>
          <p:nvPr/>
        </p:nvSpPr>
        <p:spPr>
          <a:xfrm>
            <a:off x="1252090" y="7122211"/>
            <a:ext cx="12030622" cy="92333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zh-CN" i="1" dirty="0" err="1">
                <a:solidFill>
                  <a:srgbClr val="7D7D7D"/>
                </a:solidFill>
                <a:latin typeface="Palatino"/>
              </a:rPr>
              <a:t>Gururangan</a:t>
            </a:r>
            <a:r>
              <a:rPr lang="en-US" altLang="zh-CN" i="1" dirty="0">
                <a:solidFill>
                  <a:srgbClr val="7D7D7D"/>
                </a:solidFill>
                <a:latin typeface="Palatino"/>
              </a:rPr>
              <a:t>, S., Marasović, A., </a:t>
            </a:r>
            <a:r>
              <a:rPr lang="en-US" altLang="zh-CN" i="1" dirty="0" err="1">
                <a:solidFill>
                  <a:srgbClr val="7D7D7D"/>
                </a:solidFill>
                <a:latin typeface="Palatino"/>
              </a:rPr>
              <a:t>Swayamdipta</a:t>
            </a:r>
            <a:r>
              <a:rPr lang="en-US" altLang="zh-CN" i="1" dirty="0">
                <a:solidFill>
                  <a:srgbClr val="7D7D7D"/>
                </a:solidFill>
                <a:latin typeface="Palatino"/>
              </a:rPr>
              <a:t>, S., Lo, K., </a:t>
            </a:r>
            <a:r>
              <a:rPr lang="en-US" altLang="zh-CN" i="1" dirty="0" err="1">
                <a:solidFill>
                  <a:srgbClr val="7D7D7D"/>
                </a:solidFill>
                <a:latin typeface="Palatino"/>
              </a:rPr>
              <a:t>Beltagy</a:t>
            </a:r>
            <a:r>
              <a:rPr lang="en-US" altLang="zh-CN" i="1" dirty="0">
                <a:solidFill>
                  <a:srgbClr val="7D7D7D"/>
                </a:solidFill>
                <a:latin typeface="Palatino"/>
              </a:rPr>
              <a:t>, I., Downey, D., &amp; Smith, N. A. (2020). Don't stop pretraining: Adapt language models to domains and tasks. In Proceedings of the 58th Annual Meeting of the Association for Computational Linguistics.  </a:t>
            </a:r>
            <a:endParaRPr lang="zh-CN" altLang="en-US" i="1" dirty="0">
              <a:solidFill>
                <a:srgbClr val="7D7D7D"/>
              </a:solidFill>
              <a:latin typeface="Palatino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em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6" name="图片 5" descr="背景图案&#10;&#10;AI 生成的内容可能不正确。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0686" y="3054350"/>
            <a:ext cx="7324538" cy="3884333"/>
          </a:xfrm>
          <a:prstGeom prst="rect">
            <a:avLst/>
          </a:prstGeom>
        </p:spPr>
      </p:pic>
      <p:pic>
        <p:nvPicPr>
          <p:cNvPr id="7" name="图片 6" descr="文本&#10;&#10;AI 生成的内容可能不正确。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9391" y="3538351"/>
            <a:ext cx="4914900" cy="12573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01753" y="4705117"/>
            <a:ext cx="7048500" cy="774700"/>
          </a:xfrm>
          <a:prstGeom prst="rect">
            <a:avLst/>
          </a:prstGeom>
        </p:spPr>
      </p:pic>
      <p:pic>
        <p:nvPicPr>
          <p:cNvPr id="13" name="图片 12" descr="背景图案&#10;&#10;AI 生成的内容可能不正确。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V="1">
            <a:off x="946149" y="1212641"/>
            <a:ext cx="10912475" cy="189488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42559" y="1296586"/>
            <a:ext cx="421146" cy="34853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520841" y="1240212"/>
            <a:ext cx="106722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altLang="zh-CN" sz="2800" dirty="0">
                <a:latin typeface="Palatino" pitchFamily="2" charset="0"/>
                <a:ea typeface="Palatino" pitchFamily="2" charset="0"/>
              </a:rPr>
              <a:t>Tuning pretrained language models can be very costly</a:t>
            </a:r>
            <a:endParaRPr kumimoji="1" lang="zh-CN" altLang="en-US" sz="2800" dirty="0">
              <a:latin typeface="Palatino" pitchFamily="2" charset="0"/>
              <a:ea typeface="Palatino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ECCF60-8761-CED6-A8F0-8C7F7E584DD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3982" y="3301630"/>
            <a:ext cx="6746938" cy="373334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D43A5DF-9BC7-A5A1-6069-D1A1EF5A149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00458" y="1763432"/>
            <a:ext cx="9664766" cy="145108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7D4E4C5-B570-8F8F-2D5B-A2102D02D7E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503282" y="3645341"/>
            <a:ext cx="4831305" cy="106323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F6A5D1F-37C2-FB49-58B9-9FDAFB52FCF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03282" y="4819650"/>
            <a:ext cx="6954044" cy="545634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27F6FF93-BC7F-FF51-E2AC-65254A3E976A}"/>
              </a:ext>
            </a:extLst>
          </p:cNvPr>
          <p:cNvSpPr/>
          <p:nvPr/>
        </p:nvSpPr>
        <p:spPr>
          <a:xfrm>
            <a:off x="810865" y="7122089"/>
            <a:ext cx="663388" cy="405517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灯片编号占位符 9">
            <a:extLst>
              <a:ext uri="{FF2B5EF4-FFF2-40B4-BE49-F238E27FC236}">
                <a16:creationId xmlns:a16="http://schemas.microsoft.com/office/drawing/2014/main" id="{61D87091-F791-9FAA-F696-4191871C19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39</a:t>
            </a:fld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8FA19-E13B-4121-8BBF-5D41F5A04330}" type="slidenum">
              <a:rPr lang="zh-CN" altLang="en-US" sz="1440" b="0"/>
              <a:t>4</a:t>
            </a:fld>
            <a:endParaRPr lang="zh-CN" altLang="en-US" sz="1440" b="0" dirty="0"/>
          </a:p>
        </p:txBody>
      </p:sp>
      <p:sp>
        <p:nvSpPr>
          <p:cNvPr id="11" name="矩形 2"/>
          <p:cNvSpPr/>
          <p:nvPr/>
        </p:nvSpPr>
        <p:spPr>
          <a:xfrm>
            <a:off x="775733" y="253140"/>
            <a:ext cx="10064429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/>
            <a:r>
              <a:rPr lang="en-US" altLang="zh-CN" sz="432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  <a:sym typeface="+mn-ea"/>
              </a:rPr>
              <a:t>Selecting Parameters for Sharing</a:t>
            </a:r>
            <a:endParaRPr lang="en-US" altLang="zh-CN" sz="4320" b="1" dirty="0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  <a:p>
            <a:pPr marL="0" lvl="1"/>
            <a:endParaRPr lang="en-US" altLang="zh-CN" sz="4320" b="1" dirty="0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  <a:p>
            <a:pPr marL="0" lvl="1"/>
            <a:endParaRPr lang="en-US" altLang="zh-CN" sz="4320" b="1" dirty="0">
              <a:latin typeface="Palatino"/>
              <a:cs typeface="Calibri Light" panose="020F0302020204030204" pitchFamily="34" charset="0"/>
            </a:endParaRPr>
          </a:p>
          <a:p>
            <a:pPr marL="0" lvl="1"/>
            <a:endParaRPr lang="en-US" altLang="zh-CN" sz="4320" b="1" dirty="0">
              <a:solidFill>
                <a:schemeClr val="bg2"/>
              </a:solidFill>
              <a:latin typeface="Palatino"/>
              <a:cs typeface="Calibri Light" panose="020F0302020204030204" pitchFamily="34" charset="0"/>
            </a:endParaRPr>
          </a:p>
          <a:p>
            <a:pPr algn="l"/>
            <a:endParaRPr lang="en-US" altLang="zh-CN" sz="4320" b="1" dirty="0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306286" y="1154431"/>
            <a:ext cx="11294148" cy="5355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11480" indent="-411480">
              <a:buFont typeface="Arial" panose="020B0604020202020204" pitchFamily="34" charset="0"/>
              <a:buChar char="•"/>
            </a:pPr>
            <a:r>
              <a:rPr lang="en-US" sz="2880" b="1" dirty="0">
                <a:latin typeface="Palatino"/>
                <a:cs typeface="Calibri Light" panose="020F0302020204030204" pitchFamily="34" charset="0"/>
                <a:sym typeface="+mn-ea"/>
              </a:rPr>
              <a:t>Selecting shared layers.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2280666" y="6297169"/>
            <a:ext cx="9791700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buClrTx/>
              <a:buSzTx/>
              <a:buFontTx/>
            </a:pPr>
            <a:r>
              <a:rPr lang="en-US" altLang="en-US" sz="2400" dirty="0">
                <a:latin typeface="Palatino"/>
                <a:cs typeface="Calibri Light" panose="020F0302020204030204" pitchFamily="34" charset="0"/>
              </a:rPr>
              <a:t>Sequence labeling benefits from more shallow contextual information, which is better captured in lower LSTM layers.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0668" y="2744724"/>
            <a:ext cx="9414510" cy="3012948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96646" y="1970533"/>
            <a:ext cx="10275721" cy="5355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buClrTx/>
              <a:buSzTx/>
              <a:buFontTx/>
            </a:pPr>
            <a:r>
              <a:rPr lang="en-US" altLang="en-US" sz="2880" dirty="0">
                <a:latin typeface="Palatino"/>
                <a:cs typeface="Calibri Light" panose="020F0302020204030204" pitchFamily="34" charset="0"/>
              </a:rPr>
              <a:t>Different infomation can be encoded in different layers.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B2AA853-AC24-9101-9AB6-33B3467F8CDB}"/>
              </a:ext>
            </a:extLst>
          </p:cNvPr>
          <p:cNvSpPr txBox="1"/>
          <p:nvPr/>
        </p:nvSpPr>
        <p:spPr>
          <a:xfrm>
            <a:off x="1070513" y="7407235"/>
            <a:ext cx="11846501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160" dirty="0">
                <a:solidFill>
                  <a:srgbClr val="222222"/>
                </a:solidFill>
                <a:latin typeface="Palatino"/>
              </a:rPr>
              <a:t>[1] Søgaard A, Goldberg Y. (2016). Deep multi-task learning with low level tasks supervised at lower layers. ACL 2016.</a:t>
            </a:r>
            <a:endParaRPr lang="zh-CN" altLang="en-US" sz="2160" dirty="0">
              <a:latin typeface="Palatino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em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4" name="图片 3" descr="背景图案&#10;&#10;AI 生成的内容可能不正确。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2868" y="3784600"/>
            <a:ext cx="2362200" cy="660400"/>
          </a:xfrm>
          <a:prstGeom prst="rect">
            <a:avLst/>
          </a:prstGeom>
        </p:spPr>
      </p:pic>
      <p:pic>
        <p:nvPicPr>
          <p:cNvPr id="13" name="图片 12" descr="背景图案&#10;&#10;AI 生成的内容可能不正确。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7211" y="177418"/>
            <a:ext cx="2398294" cy="910151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280160" y="1225550"/>
            <a:ext cx="3030220" cy="62293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noAutofit/>
          </a:bodyPr>
          <a:lstStyle/>
          <a:p>
            <a:r>
              <a:rPr kumimoji="1" lang="en-US" altLang="zh-CN" sz="2800" dirty="0">
                <a:latin typeface="Palatino" pitchFamily="2" charset="0"/>
                <a:ea typeface="Palatino" pitchFamily="2" charset="0"/>
              </a:rPr>
              <a:t>Residual adapter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F8F1823-DE2F-015A-B8D6-56FF384DE046}"/>
              </a:ext>
            </a:extLst>
          </p:cNvPr>
          <p:cNvSpPr/>
          <p:nvPr/>
        </p:nvSpPr>
        <p:spPr>
          <a:xfrm>
            <a:off x="5553545" y="3912041"/>
            <a:ext cx="730713" cy="532959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FBE7389-F8AA-D5FC-FDD4-CBFBCD85E3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40</a:t>
            </a:fld>
            <a:endParaRPr lang="en-US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em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4" name="图片 3" descr="背景图案&#10;&#10;AI 生成的内容可能不正确。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847" y="1209508"/>
            <a:ext cx="12113795" cy="6705300"/>
          </a:xfrm>
          <a:prstGeom prst="rect">
            <a:avLst/>
          </a:prstGeom>
        </p:spPr>
      </p:pic>
      <p:pic>
        <p:nvPicPr>
          <p:cNvPr id="12" name="图片 11" descr="背景图案&#10;&#10;AI 生成的内容可能不正确。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636" y="292378"/>
            <a:ext cx="5231732" cy="762000"/>
          </a:xfrm>
          <a:prstGeom prst="rect">
            <a:avLst/>
          </a:prstGeom>
        </p:spPr>
      </p:pic>
      <p:pic>
        <p:nvPicPr>
          <p:cNvPr id="10" name="图片 9" descr="卡通画&#10;&#10;AI 生成的内容可能不正确。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3847" y="343127"/>
            <a:ext cx="2310928" cy="868647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88310" y="4878137"/>
            <a:ext cx="4699000" cy="558800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1379620" y="4809503"/>
            <a:ext cx="578251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altLang="zh-CN" sz="2800" dirty="0">
                <a:latin typeface="Palatino" pitchFamily="2" charset="0"/>
                <a:ea typeface="Palatino" pitchFamily="2" charset="0"/>
              </a:rPr>
              <a:t>Alternative attention adapter form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387875" y="1211593"/>
            <a:ext cx="5782511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altLang="zh-CN" sz="2800" dirty="0">
                <a:latin typeface="Palatino" pitchFamily="2" charset="0"/>
                <a:ea typeface="Palatino" pitchFamily="2" charset="0"/>
              </a:rPr>
              <a:t>Attention </a:t>
            </a:r>
            <a:r>
              <a:rPr lang="en-US" altLang="en-GB" sz="2800" dirty="0">
                <a:latin typeface="Palatino" pitchFamily="2" charset="0"/>
                <a:ea typeface="Palatino" pitchFamily="2" charset="0"/>
              </a:rPr>
              <a:t>A</a:t>
            </a:r>
            <a:r>
              <a:rPr lang="en-GB" altLang="zh-CN" sz="2800" dirty="0">
                <a:latin typeface="Palatino" pitchFamily="2" charset="0"/>
                <a:ea typeface="Palatino" pitchFamily="2" charset="0"/>
              </a:rPr>
              <a:t>dapter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6F49442-211E-AF59-60DF-EA9D538C037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43408" y="1733563"/>
            <a:ext cx="9452598" cy="299332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4E0CDC1-AB9D-F5AA-9548-CE977FA9989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81360" y="5378100"/>
            <a:ext cx="10958768" cy="2387116"/>
          </a:xfrm>
          <a:prstGeom prst="rect">
            <a:avLst/>
          </a:prstGeom>
        </p:spPr>
      </p:pic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6B21F5D-9676-9F3D-CBB8-B62E2AB76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41</a:t>
            </a:fld>
            <a:endParaRPr lang="en-US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em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6" name="图片 5" descr="文本&#10;&#10;AI 生成的内容可能不正确。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268" y="1746635"/>
            <a:ext cx="11112995" cy="287915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9326" y="1053362"/>
            <a:ext cx="7772400" cy="74854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342091" y="1244026"/>
            <a:ext cx="95636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altLang="zh-CN" sz="3200" dirty="0">
                <a:latin typeface="Palatino" pitchFamily="2" charset="0"/>
                <a:ea typeface="Palatino" pitchFamily="2" charset="0"/>
              </a:rPr>
              <a:t>Define arbitrary adapter structures</a:t>
            </a:r>
            <a:endParaRPr kumimoji="1" lang="zh-CN" altLang="en-US" sz="3200" dirty="0">
              <a:latin typeface="Palatino" pitchFamily="2" charset="0"/>
              <a:ea typeface="Palatino" pitchFamily="2" charset="0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B35B287-5741-2A2D-4B86-609BAE1D99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42</a:t>
            </a:fld>
            <a:endParaRPr lang="en-US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em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B2398D2C-BF7F-D41C-5EA8-D4D75818365B}"/>
              </a:ext>
            </a:extLst>
          </p:cNvPr>
          <p:cNvSpPr/>
          <p:nvPr/>
        </p:nvSpPr>
        <p:spPr>
          <a:xfrm>
            <a:off x="762001" y="7223448"/>
            <a:ext cx="663388" cy="405517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4CC3464-1718-3F4B-CA9C-D88187B5E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43</a:t>
            </a:fld>
            <a:endParaRPr 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0ACCAB8-8396-66BE-7C3A-4DE3166982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2913" y="3810722"/>
            <a:ext cx="292127" cy="20249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9CAE9EE-3B44-06A0-2BF1-64A9365E05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6481" y="5274732"/>
            <a:ext cx="259581" cy="179937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232628B7-BD9C-8831-06F3-C7976598E81B}"/>
              </a:ext>
            </a:extLst>
          </p:cNvPr>
          <p:cNvSpPr txBox="1"/>
          <p:nvPr/>
        </p:nvSpPr>
        <p:spPr>
          <a:xfrm>
            <a:off x="1437137" y="7090973"/>
            <a:ext cx="11003678" cy="92333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zh-CN" i="1" dirty="0">
                <a:solidFill>
                  <a:srgbClr val="7D7D7D"/>
                </a:solidFill>
                <a:latin typeface="Palatino"/>
              </a:rPr>
              <a:t>Li, X. L., &amp; Liang, P. (2021). Prefix-tuning: Optimizing continuous prompts for generation. In Proceedings of the 59th Annual Meeting of the Association for Computational Linguistics and the 11th International Joint Conference on Natural Language Processing </a:t>
            </a:r>
            <a:endParaRPr lang="zh-CN" altLang="en-US" i="1" dirty="0">
              <a:solidFill>
                <a:srgbClr val="7D7D7D"/>
              </a:solidFill>
              <a:latin typeface="Palatino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徽标&#10;&#10;AI 生成的内容可能不正确。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21533" y="147484"/>
            <a:ext cx="4380265" cy="1002889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08140" y="292442"/>
            <a:ext cx="6277681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altLang="zh-CN" sz="4400" b="1" dirty="0">
                <a:latin typeface="Palatino" pitchFamily="2" charset="0"/>
                <a:ea typeface="Palatino" pitchFamily="2" charset="0"/>
              </a:rPr>
              <a:t>K</a:t>
            </a:r>
            <a:r>
              <a:rPr lang="en-GB" altLang="zh-CN" sz="4400" b="1" dirty="0">
                <a:effectLst/>
                <a:latin typeface="Palatino" pitchFamily="2" charset="0"/>
                <a:ea typeface="Palatino" pitchFamily="2" charset="0"/>
              </a:rPr>
              <a:t>nowledge Distillation</a:t>
            </a:r>
          </a:p>
          <a:p>
            <a:endParaRPr kumimoji="1" lang="zh-CN" altLang="en-US" sz="4400" b="1" dirty="0">
              <a:latin typeface="Palatino" pitchFamily="2" charset="0"/>
              <a:ea typeface="Palatino" pitchFamily="2" charset="0"/>
              <a:cs typeface="Times New Roman" panose="02020603050405020304" pitchFamily="18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70288" y="1051031"/>
            <a:ext cx="12835778" cy="5201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altLang="zh-CN" sz="3200" dirty="0">
                <a:effectLst/>
                <a:latin typeface="Palatino" pitchFamily="2" charset="0"/>
                <a:ea typeface="Palatino" pitchFamily="2" charset="0"/>
              </a:rPr>
              <a:t>Use a smaller model for more efficiency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altLang="zh-CN" sz="3200" dirty="0">
                <a:effectLst/>
                <a:latin typeface="Palatino" pitchFamily="2" charset="0"/>
                <a:ea typeface="Palatino" pitchFamily="2" charset="0"/>
              </a:rPr>
              <a:t>Use the original model to teach the smaller model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altLang="zh-CN" sz="3200" dirty="0">
                <a:effectLst/>
                <a:latin typeface="Palatino" pitchFamily="2" charset="0"/>
                <a:ea typeface="Palatino" pitchFamily="2" charset="0"/>
              </a:rPr>
              <a:t>Objective function</a:t>
            </a:r>
          </a:p>
          <a:p>
            <a:pPr>
              <a:lnSpc>
                <a:spcPct val="150000"/>
              </a:lnSpc>
            </a:pPr>
            <a:r>
              <a:rPr lang="en-GB" altLang="zh-CN" sz="3200" dirty="0">
                <a:latin typeface="Palatino" pitchFamily="2" charset="0"/>
                <a:ea typeface="Palatino" pitchFamily="2" charset="0"/>
              </a:rPr>
              <a:t>			- distillation</a:t>
            </a:r>
          </a:p>
          <a:p>
            <a:pPr>
              <a:lnSpc>
                <a:spcPct val="150000"/>
              </a:lnSpc>
            </a:pPr>
            <a:endParaRPr lang="zh-CN" altLang="en-US" sz="3200" dirty="0">
              <a:latin typeface="Palatino" pitchFamily="2" charset="0"/>
              <a:ea typeface="Palatino" pitchFamily="2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3200" dirty="0">
                <a:latin typeface="Palatino" pitchFamily="2" charset="0"/>
                <a:ea typeface="Palatino" pitchFamily="2" charset="0"/>
              </a:rPr>
              <a:t>      </a:t>
            </a:r>
            <a:r>
              <a:rPr lang="en-US" altLang="zh-CN" sz="3200" dirty="0">
                <a:latin typeface="Palatino" pitchFamily="2" charset="0"/>
                <a:ea typeface="Palatino" pitchFamily="2" charset="0"/>
              </a:rPr>
              <a:t>		- </a:t>
            </a:r>
            <a:r>
              <a:rPr lang="en-GB" altLang="zh-CN" sz="3200" dirty="0">
                <a:latin typeface="Palatino" pitchFamily="2" charset="0"/>
                <a:ea typeface="Palatino" pitchFamily="2" charset="0"/>
              </a:rPr>
              <a:t>hidden</a:t>
            </a:r>
          </a:p>
          <a:p>
            <a:pPr>
              <a:lnSpc>
                <a:spcPct val="150000"/>
              </a:lnSpc>
            </a:pPr>
            <a:r>
              <a:rPr lang="en-GB" altLang="zh-CN" sz="3200" dirty="0">
                <a:latin typeface="Palatino" pitchFamily="2" charset="0"/>
                <a:ea typeface="Palatino" pitchFamily="2" charset="0"/>
              </a:rPr>
              <a:t>        </a:t>
            </a:r>
            <a:endParaRPr lang="en-GB" altLang="zh-CN" sz="3200" dirty="0">
              <a:effectLst/>
              <a:latin typeface="Palatino" pitchFamily="2" charset="0"/>
              <a:ea typeface="Palatino" pitchFamily="2" charset="0"/>
            </a:endParaRPr>
          </a:p>
        </p:txBody>
      </p:sp>
      <p:pic>
        <p:nvPicPr>
          <p:cNvPr id="8" name="图片 7" descr="图片包含 文本&#10;&#10;AI 生成的内容可能不正确。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8800" y="4114800"/>
            <a:ext cx="4646246" cy="7366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8800" y="5636383"/>
            <a:ext cx="4762500" cy="717428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30941" y="6599408"/>
            <a:ext cx="8568517" cy="672614"/>
          </a:xfrm>
          <a:prstGeom prst="rect">
            <a:avLst/>
          </a:prstGeom>
        </p:spPr>
      </p:pic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DDA4A4D-AFA0-A80F-3F9D-C3B875F11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44</a:t>
            </a:fld>
            <a:endParaRPr lang="en-US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徽标&#10;&#10;AI 生成的内容可能不正确。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21533" y="147484"/>
            <a:ext cx="4380265" cy="1002889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08140" y="292442"/>
            <a:ext cx="225254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400" b="1" dirty="0">
                <a:latin typeface="Palatino" pitchFamily="2" charset="0"/>
                <a:ea typeface="Palatino" pitchFamily="2" charset="0"/>
                <a:cs typeface="Times New Roman" panose="02020603050405020304" pitchFamily="18" charset="0"/>
              </a:rPr>
              <a:t>Content</a:t>
            </a:r>
            <a:endParaRPr kumimoji="1" lang="zh-CN" altLang="en-US" sz="4400" b="1" dirty="0">
              <a:latin typeface="Palatino" pitchFamily="2" charset="0"/>
              <a:ea typeface="Palatino" pitchFamily="2" charset="0"/>
              <a:cs typeface="Times New Roman" panose="02020603050405020304" pitchFamily="18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08140" y="1104518"/>
            <a:ext cx="10977615" cy="7017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GB" altLang="zh-CN" sz="2400" dirty="0">
                <a:latin typeface="Palatino" pitchFamily="2" charset="0"/>
                <a:ea typeface="Palatino" pitchFamily="2" charset="0"/>
                <a:cs typeface="Times New Roman" panose="02020603050405020304" pitchFamily="18" charset="0"/>
              </a:rPr>
              <a:t>13.1 Transformer Pre-training</a:t>
            </a:r>
          </a:p>
          <a:p>
            <a:pPr lvl="1">
              <a:lnSpc>
                <a:spcPct val="150000"/>
              </a:lnSpc>
            </a:pPr>
            <a:r>
              <a:rPr kumimoji="1" lang="en-GB" altLang="zh-CN" sz="2400" dirty="0">
                <a:latin typeface="Palatino" pitchFamily="2" charset="0"/>
                <a:ea typeface="Palatino" pitchFamily="2" charset="0"/>
                <a:cs typeface="Times New Roman" panose="02020603050405020304" pitchFamily="18" charset="0"/>
              </a:rPr>
              <a:t>13.1.1 GPT: Generative Pre-Training</a:t>
            </a:r>
          </a:p>
          <a:p>
            <a:pPr lvl="1">
              <a:lnSpc>
                <a:spcPct val="150000"/>
              </a:lnSpc>
            </a:pPr>
            <a:r>
              <a:rPr kumimoji="1" lang="en-GB" altLang="zh-CN" sz="2400" dirty="0">
                <a:latin typeface="Palatino" pitchFamily="2" charset="0"/>
                <a:ea typeface="Palatino" pitchFamily="2" charset="0"/>
                <a:cs typeface="Times New Roman" panose="02020603050405020304" pitchFamily="18" charset="0"/>
              </a:rPr>
              <a:t>13.1.2 BERT: Bidirectional Encoder Representations from Transformer</a:t>
            </a:r>
          </a:p>
          <a:p>
            <a:pPr lvl="1">
              <a:lnSpc>
                <a:spcPct val="150000"/>
              </a:lnSpc>
            </a:pPr>
            <a:r>
              <a:rPr kumimoji="1" lang="en-GB" altLang="zh-CN" sz="2400" dirty="0">
                <a:latin typeface="Palatino" pitchFamily="2" charset="0"/>
                <a:ea typeface="Palatino" pitchFamily="2" charset="0"/>
                <a:cs typeface="Times New Roman" panose="02020603050405020304" pitchFamily="18" charset="0"/>
              </a:rPr>
              <a:t>13.1.3 BART: Bidirectional and Auto-Regressive Transformer</a:t>
            </a:r>
          </a:p>
          <a:p>
            <a:pPr>
              <a:lnSpc>
                <a:spcPct val="150000"/>
              </a:lnSpc>
            </a:pPr>
            <a:r>
              <a:rPr kumimoji="1" lang="en-GB" altLang="zh-CN" sz="2400" dirty="0">
                <a:latin typeface="Palatino" pitchFamily="2" charset="0"/>
                <a:ea typeface="Palatino" pitchFamily="2" charset="0"/>
                <a:cs typeface="Times New Roman" panose="02020603050405020304" pitchFamily="18" charset="0"/>
              </a:rPr>
              <a:t>13.2 Using Pre-trained Transformer for Solving NLP Tasks</a:t>
            </a:r>
          </a:p>
          <a:p>
            <a:pPr lvl="1">
              <a:lnSpc>
                <a:spcPct val="150000"/>
              </a:lnSpc>
            </a:pPr>
            <a:r>
              <a:rPr kumimoji="1" lang="en-GB" altLang="zh-CN" sz="2400" dirty="0">
                <a:latin typeface="Palatino" pitchFamily="2" charset="0"/>
                <a:ea typeface="Palatino" pitchFamily="2" charset="0"/>
                <a:cs typeface="Times New Roman" panose="02020603050405020304" pitchFamily="18" charset="0"/>
              </a:rPr>
              <a:t>13.2.1 Text Classification</a:t>
            </a:r>
          </a:p>
          <a:p>
            <a:pPr lvl="1">
              <a:lnSpc>
                <a:spcPct val="150000"/>
              </a:lnSpc>
            </a:pPr>
            <a:r>
              <a:rPr kumimoji="1" lang="en-GB" altLang="zh-CN" sz="2400" b="1" dirty="0">
                <a:latin typeface="Palatino" pitchFamily="2" charset="0"/>
                <a:ea typeface="Palatino" pitchFamily="2" charset="0"/>
                <a:cs typeface="Times New Roman" panose="02020603050405020304" pitchFamily="18" charset="0"/>
              </a:rPr>
              <a:t>13.2.2 Structured Prediction</a:t>
            </a:r>
          </a:p>
          <a:p>
            <a:pPr lvl="1">
              <a:lnSpc>
                <a:spcPct val="150000"/>
              </a:lnSpc>
            </a:pPr>
            <a:r>
              <a:rPr kumimoji="1" lang="en-GB" altLang="zh-CN" sz="2400" dirty="0">
                <a:latin typeface="Palatino" pitchFamily="2" charset="0"/>
                <a:ea typeface="Palatino" pitchFamily="2" charset="0"/>
                <a:cs typeface="Times New Roman" panose="02020603050405020304" pitchFamily="18" charset="0"/>
              </a:rPr>
              <a:t>13.2.3 Generation</a:t>
            </a:r>
          </a:p>
          <a:p>
            <a:pPr>
              <a:lnSpc>
                <a:spcPct val="150000"/>
              </a:lnSpc>
            </a:pPr>
            <a:r>
              <a:rPr kumimoji="1" lang="en-GB" altLang="zh-CN" sz="2400" dirty="0">
                <a:latin typeface="Palatino" pitchFamily="2" charset="0"/>
                <a:ea typeface="Palatino" pitchFamily="2" charset="0"/>
                <a:cs typeface="Times New Roman" panose="02020603050405020304" pitchFamily="18" charset="0"/>
              </a:rPr>
              <a:t>13.3 Analyzing Pre-trained Models</a:t>
            </a:r>
          </a:p>
          <a:p>
            <a:pPr lvl="1">
              <a:lnSpc>
                <a:spcPct val="150000"/>
              </a:lnSpc>
            </a:pPr>
            <a:r>
              <a:rPr kumimoji="1" lang="en-GB" altLang="zh-CN" sz="2400" dirty="0">
                <a:latin typeface="Palatino" pitchFamily="2" charset="0"/>
                <a:ea typeface="Palatino" pitchFamily="2" charset="0"/>
                <a:cs typeface="Times New Roman" panose="02020603050405020304" pitchFamily="18" charset="0"/>
              </a:rPr>
              <a:t>13.3.1 Analyzing BERT</a:t>
            </a:r>
          </a:p>
          <a:p>
            <a:pPr lvl="1">
              <a:lnSpc>
                <a:spcPct val="150000"/>
              </a:lnSpc>
            </a:pPr>
            <a:r>
              <a:rPr kumimoji="1" lang="en-GB" altLang="zh-CN" sz="2400" dirty="0">
                <a:latin typeface="Palatino" pitchFamily="2" charset="0"/>
                <a:ea typeface="Palatino" pitchFamily="2" charset="0"/>
                <a:cs typeface="Times New Roman" panose="02020603050405020304" pitchFamily="18" charset="0"/>
              </a:rPr>
              <a:t>13.3</a:t>
            </a:r>
            <a:r>
              <a:rPr kumimoji="1" lang="en-US" altLang="zh-CN" sz="2400" dirty="0">
                <a:latin typeface="Palatino" pitchFamily="2" charset="0"/>
                <a:ea typeface="Palatino" pitchFamily="2" charset="0"/>
                <a:cs typeface="Times New Roman" panose="02020603050405020304" pitchFamily="18" charset="0"/>
              </a:rPr>
              <a:t>.2</a:t>
            </a:r>
            <a:r>
              <a:rPr kumimoji="1" lang="zh-CN" altLang="en-US" sz="2400" dirty="0">
                <a:latin typeface="Palatino" pitchFamily="2" charset="0"/>
                <a:ea typeface="Palatino" pitchFamily="2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Palatino" pitchFamily="2" charset="0"/>
                <a:ea typeface="Palatino" pitchFamily="2" charset="0"/>
                <a:cs typeface="Times New Roman" panose="02020603050405020304" pitchFamily="18" charset="0"/>
              </a:rPr>
              <a:t>Knowledge</a:t>
            </a:r>
            <a:r>
              <a:rPr kumimoji="1" lang="zh-CN" altLang="en-US" sz="2400" dirty="0">
                <a:latin typeface="Palatino" pitchFamily="2" charset="0"/>
                <a:ea typeface="Palatino" pitchFamily="2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Palatino" pitchFamily="2" charset="0"/>
                <a:ea typeface="Palatino" pitchFamily="2" charset="0"/>
                <a:cs typeface="Times New Roman" panose="02020603050405020304" pitchFamily="18" charset="0"/>
              </a:rPr>
              <a:t>in</a:t>
            </a:r>
            <a:r>
              <a:rPr kumimoji="1" lang="zh-CN" altLang="en-US" sz="2400" dirty="0">
                <a:latin typeface="Palatino" pitchFamily="2" charset="0"/>
                <a:ea typeface="Palatino" pitchFamily="2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Palatino" pitchFamily="2" charset="0"/>
                <a:ea typeface="Palatino" pitchFamily="2" charset="0"/>
                <a:cs typeface="Times New Roman" panose="02020603050405020304" pitchFamily="18" charset="0"/>
              </a:rPr>
              <a:t>Pretrained</a:t>
            </a:r>
            <a:r>
              <a:rPr kumimoji="1" lang="zh-CN" altLang="en-US" sz="2400" dirty="0">
                <a:latin typeface="Palatino" pitchFamily="2" charset="0"/>
                <a:ea typeface="Palatino" pitchFamily="2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Palatino" pitchFamily="2" charset="0"/>
                <a:ea typeface="Palatino" pitchFamily="2" charset="0"/>
                <a:cs typeface="Times New Roman" panose="02020603050405020304" pitchFamily="18" charset="0"/>
              </a:rPr>
              <a:t>LM</a:t>
            </a:r>
            <a:endParaRPr kumimoji="1" lang="en-GB" altLang="zh-CN" sz="2400" dirty="0">
              <a:latin typeface="Palatino" pitchFamily="2" charset="0"/>
              <a:ea typeface="Palatino" pitchFamily="2" charset="0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r>
              <a:rPr kumimoji="1" lang="en-GB" altLang="zh-CN" sz="2400" dirty="0">
                <a:latin typeface="Palatino" pitchFamily="2" charset="0"/>
                <a:ea typeface="Palatino" pitchFamily="2" charset="0"/>
                <a:cs typeface="Times New Roman" panose="02020603050405020304" pitchFamily="18" charset="0"/>
              </a:rPr>
              <a:t>13.3</a:t>
            </a:r>
            <a:r>
              <a:rPr kumimoji="1" lang="en-US" altLang="zh-CN" sz="2400" dirty="0">
                <a:latin typeface="Palatino" pitchFamily="2" charset="0"/>
                <a:ea typeface="Palatino" pitchFamily="2" charset="0"/>
                <a:cs typeface="Times New Roman" panose="02020603050405020304" pitchFamily="18" charset="0"/>
              </a:rPr>
              <a:t>.3</a:t>
            </a:r>
            <a:r>
              <a:rPr kumimoji="1" lang="zh-CN" altLang="en-US" sz="2400" dirty="0">
                <a:latin typeface="Palatino" pitchFamily="2" charset="0"/>
                <a:ea typeface="Palatino" pitchFamily="2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Palatino" pitchFamily="2" charset="0"/>
                <a:ea typeface="Palatino" pitchFamily="2" charset="0"/>
                <a:cs typeface="Times New Roman" panose="02020603050405020304" pitchFamily="18" charset="0"/>
              </a:rPr>
              <a:t>Language Models Take Shortcuts</a:t>
            </a:r>
            <a:endParaRPr kumimoji="1" lang="zh-CN" altLang="en-US" sz="2400" dirty="0">
              <a:latin typeface="Palatino" pitchFamily="2" charset="0"/>
              <a:ea typeface="Palatino" pitchFamily="2" charset="0"/>
              <a:cs typeface="Times New Roman" panose="02020603050405020304" pitchFamily="18" charset="0"/>
            </a:endParaRPr>
          </a:p>
          <a:p>
            <a:endParaRPr kumimoji="1" lang="zh-CN" altLang="en-US" dirty="0">
              <a:latin typeface="Palatino" pitchFamily="2" charset="0"/>
              <a:ea typeface="Palatino" pitchFamily="2" charset="0"/>
              <a:cs typeface="Times New Roman" panose="02020603050405020304" pitchFamily="18" charset="0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1B1214A-CC58-FC37-9C0A-CE4D2E53B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45</a:t>
            </a:fld>
            <a:endParaRPr lang="en-US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em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0504" y="1370106"/>
            <a:ext cx="331367" cy="34517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8603" y="6441961"/>
            <a:ext cx="10007949" cy="483274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317812" y="6463877"/>
            <a:ext cx="100079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altLang="zh-CN" sz="2800" dirty="0">
                <a:latin typeface="Palatino" pitchFamily="2" charset="0"/>
                <a:ea typeface="Palatino" pitchFamily="2" charset="0"/>
              </a:rPr>
              <a:t>Add structured prediction output layers</a:t>
            </a:r>
            <a:endParaRPr kumimoji="1" lang="zh-CN" altLang="en-US" sz="2800" dirty="0">
              <a:latin typeface="Palatino" pitchFamily="2" charset="0"/>
              <a:ea typeface="Palatino" pitchFamily="2" charset="0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B8004A-6171-F93F-34AA-EAD3CA808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46</a:t>
            </a:fld>
            <a:endParaRPr lang="en-US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徽标&#10;&#10;AI 生成的内容可能不正确。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21533" y="147484"/>
            <a:ext cx="4380265" cy="1002889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08140" y="292442"/>
            <a:ext cx="439254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400" b="1" dirty="0">
                <a:latin typeface="Palatino" pitchFamily="2" charset="0"/>
                <a:ea typeface="Palatino" pitchFamily="2" charset="0"/>
                <a:cs typeface="Times New Roman" panose="02020603050405020304" pitchFamily="18" charset="0"/>
              </a:rPr>
              <a:t>Event</a:t>
            </a:r>
            <a:r>
              <a:rPr kumimoji="1" lang="zh-CN" altLang="en-US" sz="4400" b="1" dirty="0">
                <a:latin typeface="Palatino" pitchFamily="2" charset="0"/>
                <a:ea typeface="Palatino" pitchFamily="2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4400" b="1" dirty="0">
                <a:latin typeface="Palatino" pitchFamily="2" charset="0"/>
                <a:ea typeface="Palatino" pitchFamily="2" charset="0"/>
                <a:cs typeface="Times New Roman" panose="02020603050405020304" pitchFamily="18" charset="0"/>
              </a:rPr>
              <a:t>Extraction</a:t>
            </a:r>
            <a:endParaRPr kumimoji="1" lang="zh-CN" altLang="en-US" sz="4400" b="1" dirty="0">
              <a:latin typeface="Palatino" pitchFamily="2" charset="0"/>
              <a:ea typeface="Palatino" pitchFamily="2" charset="0"/>
              <a:cs typeface="Times New Roman" panose="02020603050405020304" pitchFamily="18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08140" y="1338632"/>
            <a:ext cx="109394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altLang="zh-CN" sz="3200" dirty="0">
                <a:latin typeface="Palatino" pitchFamily="2" charset="0"/>
                <a:ea typeface="Palatino" pitchFamily="2" charset="0"/>
                <a:cs typeface="Times New Roman" panose="02020603050405020304" pitchFamily="18" charset="0"/>
              </a:rPr>
              <a:t>Trigger detection	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2769265" y="4025523"/>
            <a:ext cx="7409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>
                <a:latin typeface="Palatino Linotype" panose="02040502050505030304" charset="0"/>
              </a:rPr>
              <a:t>0/1</a:t>
            </a:r>
            <a:r>
              <a:rPr kumimoji="1" lang="en-US" altLang="zh-CN" sz="2800" dirty="0"/>
              <a:t> </a:t>
            </a:r>
            <a:endParaRPr kumimoji="1" lang="zh-CN" altLang="en-US" sz="2800" dirty="0"/>
          </a:p>
        </p:txBody>
      </p:sp>
      <p:sp>
        <p:nvSpPr>
          <p:cNvPr id="18" name="文本框 17"/>
          <p:cNvSpPr txBox="1"/>
          <p:nvPr/>
        </p:nvSpPr>
        <p:spPr>
          <a:xfrm>
            <a:off x="5236996" y="4025523"/>
            <a:ext cx="7409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>
                <a:latin typeface="Palatino Linotype" panose="02040502050505030304" charset="0"/>
              </a:rPr>
              <a:t>0/1</a:t>
            </a:r>
            <a:r>
              <a:rPr kumimoji="1" lang="en-US" altLang="zh-CN" sz="2800" dirty="0"/>
              <a:t> </a:t>
            </a:r>
            <a:endParaRPr kumimoji="1" lang="zh-CN" altLang="en-US" sz="2800" dirty="0"/>
          </a:p>
        </p:txBody>
      </p:sp>
      <p:sp>
        <p:nvSpPr>
          <p:cNvPr id="19" name="文本框 18"/>
          <p:cNvSpPr txBox="1"/>
          <p:nvPr/>
        </p:nvSpPr>
        <p:spPr>
          <a:xfrm>
            <a:off x="8305594" y="3976780"/>
            <a:ext cx="7409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>
                <a:latin typeface="Palatino Linotype" panose="02040502050505030304" charset="0"/>
              </a:rPr>
              <a:t>0/1</a:t>
            </a:r>
            <a:r>
              <a:rPr kumimoji="1" lang="en-US" altLang="zh-CN" sz="2800" dirty="0"/>
              <a:t> </a:t>
            </a:r>
            <a:endParaRPr kumimoji="1" lang="zh-CN" altLang="en-US" sz="2800" dirty="0"/>
          </a:p>
        </p:txBody>
      </p:sp>
      <p:sp>
        <p:nvSpPr>
          <p:cNvPr id="20" name="文本框 19"/>
          <p:cNvSpPr txBox="1"/>
          <p:nvPr/>
        </p:nvSpPr>
        <p:spPr>
          <a:xfrm>
            <a:off x="10235519" y="3948458"/>
            <a:ext cx="7409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>
                <a:latin typeface="Palatino Linotype" panose="02040502050505030304" charset="0"/>
              </a:rPr>
              <a:t>0/1</a:t>
            </a:r>
            <a:r>
              <a:rPr kumimoji="1" lang="en-US" altLang="zh-CN" sz="2800" dirty="0"/>
              <a:t> </a:t>
            </a:r>
            <a:endParaRPr kumimoji="1" lang="zh-CN" altLang="en-US" sz="2800" dirty="0"/>
          </a:p>
        </p:txBody>
      </p:sp>
      <p:sp>
        <p:nvSpPr>
          <p:cNvPr id="21" name="文本框 20"/>
          <p:cNvSpPr txBox="1"/>
          <p:nvPr/>
        </p:nvSpPr>
        <p:spPr>
          <a:xfrm>
            <a:off x="11537992" y="3923379"/>
            <a:ext cx="7409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>
                <a:latin typeface="Palatino Linotype" panose="02040502050505030304" charset="0"/>
              </a:rPr>
              <a:t>0/1</a:t>
            </a:r>
            <a:r>
              <a:rPr kumimoji="1" lang="en-US" altLang="zh-CN" sz="2800" dirty="0"/>
              <a:t> </a:t>
            </a:r>
            <a:endParaRPr kumimoji="1" lang="zh-CN" altLang="en-US" sz="2800" dirty="0"/>
          </a:p>
        </p:txBody>
      </p:sp>
      <p:sp>
        <p:nvSpPr>
          <p:cNvPr id="27" name="文本框 26"/>
          <p:cNvSpPr txBox="1"/>
          <p:nvPr/>
        </p:nvSpPr>
        <p:spPr>
          <a:xfrm>
            <a:off x="2477493" y="7141053"/>
            <a:ext cx="119413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altLang="zh-CN" sz="2800" dirty="0">
                <a:latin typeface="Palatino" pitchFamily="2" charset="0"/>
                <a:ea typeface="Palatino" pitchFamily="2" charset="0"/>
                <a:cs typeface="Times New Roman" panose="02020603050405020304" pitchFamily="18" charset="0"/>
              </a:rPr>
              <a:t>Jason</a:t>
            </a:r>
            <a:r>
              <a:rPr lang="en-GB" altLang="zh-CN" sz="3200" dirty="0">
                <a:latin typeface="Palatino" pitchFamily="2" charset="0"/>
                <a:ea typeface="Palatino" pitchFamily="2" charset="0"/>
                <a:cs typeface="Times New Roman" panose="02020603050405020304" pitchFamily="18" charset="0"/>
              </a:rPr>
              <a:t>	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4984879" y="7224794"/>
            <a:ext cx="1441912" cy="684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altLang="zh-CN" sz="2800" dirty="0">
                <a:latin typeface="Palatino" pitchFamily="2" charset="0"/>
                <a:ea typeface="Palatino" pitchFamily="2" charset="0"/>
                <a:cs typeface="Times New Roman" panose="02020603050405020304" pitchFamily="18" charset="0"/>
              </a:rPr>
              <a:t>visited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8172013" y="7179204"/>
            <a:ext cx="900493" cy="6726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altLang="zh-CN" sz="2800" dirty="0">
                <a:latin typeface="Palatino Linotype" panose="02040502050505030304" charset="0"/>
                <a:cs typeface="Times New Roman" panose="02020603050405020304" pitchFamily="18" charset="0"/>
              </a:rPr>
              <a:t>Byte</a:t>
            </a:r>
          </a:p>
        </p:txBody>
      </p:sp>
      <p:sp>
        <p:nvSpPr>
          <p:cNvPr id="34" name="文本框 33"/>
          <p:cNvSpPr txBox="1"/>
          <p:nvPr/>
        </p:nvSpPr>
        <p:spPr>
          <a:xfrm>
            <a:off x="10083413" y="7142669"/>
            <a:ext cx="1252825" cy="1319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altLang="zh-CN" sz="2800" dirty="0">
                <a:latin typeface="Palatino Linotype" panose="02040502050505030304" charset="0"/>
                <a:cs typeface="Times New Roman" panose="02020603050405020304" pitchFamily="18" charset="0"/>
              </a:rPr>
              <a:t>Dance</a:t>
            </a:r>
          </a:p>
          <a:p>
            <a:pPr>
              <a:lnSpc>
                <a:spcPct val="150000"/>
              </a:lnSpc>
            </a:pPr>
            <a:endParaRPr lang="en-GB" altLang="zh-CN" sz="2800" dirty="0">
              <a:latin typeface="Palatino Linotype" panose="02040502050505030304" charset="0"/>
              <a:cs typeface="Times New Roman" panose="02020603050405020304" pitchFamily="18" charset="0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11623046" y="7142669"/>
            <a:ext cx="436329" cy="1307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GB" altLang="zh-C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GB" altLang="zh-C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360620" y="5514526"/>
            <a:ext cx="9851045" cy="779930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6356462" y="5613285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600" dirty="0">
                <a:latin typeface="Palatino" pitchFamily="2" charset="0"/>
                <a:ea typeface="Palatino" pitchFamily="2" charset="0"/>
              </a:rPr>
              <a:t>BERT</a:t>
            </a:r>
            <a:endParaRPr kumimoji="1" lang="zh-CN" altLang="en-US" sz="3600" dirty="0">
              <a:latin typeface="Palatino" pitchFamily="2" charset="0"/>
              <a:ea typeface="Palatino" pitchFamily="2" charset="0"/>
            </a:endParaRPr>
          </a:p>
        </p:txBody>
      </p:sp>
      <p:cxnSp>
        <p:nvCxnSpPr>
          <p:cNvPr id="16" name="直线箭头连接符 15"/>
          <p:cNvCxnSpPr/>
          <p:nvPr/>
        </p:nvCxnSpPr>
        <p:spPr>
          <a:xfrm flipV="1">
            <a:off x="3074559" y="6496162"/>
            <a:ext cx="0" cy="709405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直线箭头连接符 29"/>
          <p:cNvCxnSpPr/>
          <p:nvPr/>
        </p:nvCxnSpPr>
        <p:spPr>
          <a:xfrm flipV="1">
            <a:off x="5584812" y="6496162"/>
            <a:ext cx="0" cy="728632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直线箭头连接符 32"/>
          <p:cNvCxnSpPr>
            <a:stCxn id="29" idx="0"/>
          </p:cNvCxnSpPr>
          <p:nvPr/>
        </p:nvCxnSpPr>
        <p:spPr>
          <a:xfrm flipH="1" flipV="1">
            <a:off x="8614883" y="6496162"/>
            <a:ext cx="7377" cy="683042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直线箭头连接符 39"/>
          <p:cNvCxnSpPr/>
          <p:nvPr/>
        </p:nvCxnSpPr>
        <p:spPr>
          <a:xfrm flipH="1" flipV="1">
            <a:off x="10571385" y="6496162"/>
            <a:ext cx="7377" cy="683042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直线箭头连接符 40"/>
          <p:cNvCxnSpPr/>
          <p:nvPr/>
        </p:nvCxnSpPr>
        <p:spPr>
          <a:xfrm flipV="1">
            <a:off x="3067182" y="4701706"/>
            <a:ext cx="0" cy="709405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直线箭头连接符 41"/>
          <p:cNvCxnSpPr/>
          <p:nvPr/>
        </p:nvCxnSpPr>
        <p:spPr>
          <a:xfrm flipV="1">
            <a:off x="5577435" y="4701706"/>
            <a:ext cx="0" cy="728632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直线箭头连接符 42"/>
          <p:cNvCxnSpPr/>
          <p:nvPr/>
        </p:nvCxnSpPr>
        <p:spPr>
          <a:xfrm flipH="1" flipV="1">
            <a:off x="8607506" y="4701706"/>
            <a:ext cx="7377" cy="683042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直线箭头连接符 43"/>
          <p:cNvCxnSpPr/>
          <p:nvPr/>
        </p:nvCxnSpPr>
        <p:spPr>
          <a:xfrm flipH="1" flipV="1">
            <a:off x="10564008" y="4701706"/>
            <a:ext cx="7377" cy="683042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直线箭头连接符 44"/>
          <p:cNvCxnSpPr/>
          <p:nvPr/>
        </p:nvCxnSpPr>
        <p:spPr>
          <a:xfrm flipH="1" flipV="1">
            <a:off x="11841210" y="4651581"/>
            <a:ext cx="7377" cy="683042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直线箭头连接符 45"/>
          <p:cNvCxnSpPr/>
          <p:nvPr/>
        </p:nvCxnSpPr>
        <p:spPr>
          <a:xfrm flipH="1" flipV="1">
            <a:off x="11820521" y="6496162"/>
            <a:ext cx="7377" cy="683042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文本框 47"/>
          <p:cNvSpPr txBox="1"/>
          <p:nvPr/>
        </p:nvSpPr>
        <p:spPr>
          <a:xfrm>
            <a:off x="2154111" y="2360647"/>
            <a:ext cx="184089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altLang="zh-CN" sz="2400" dirty="0">
                <a:latin typeface="Palatino" pitchFamily="2" charset="0"/>
                <a:ea typeface="Palatino" pitchFamily="2" charset="0"/>
              </a:rPr>
              <a:t>Visit</a:t>
            </a:r>
            <a:r>
              <a:rPr lang="en-US" altLang="zh-CN" sz="2400" dirty="0">
                <a:latin typeface="Palatino" pitchFamily="2" charset="0"/>
                <a:ea typeface="Palatino" pitchFamily="2" charset="0"/>
              </a:rPr>
              <a:t>/</a:t>
            </a:r>
            <a:r>
              <a:rPr lang="en-GB" altLang="zh-CN" sz="2400" dirty="0">
                <a:latin typeface="Palatino" pitchFamily="2" charset="0"/>
                <a:ea typeface="Palatino" pitchFamily="2" charset="0"/>
              </a:rPr>
              <a:t>Attack</a:t>
            </a:r>
            <a:r>
              <a:rPr lang="en-US" altLang="zh-CN" sz="2400" dirty="0">
                <a:latin typeface="Palatino" pitchFamily="2" charset="0"/>
                <a:ea typeface="Palatino" pitchFamily="2" charset="0"/>
              </a:rPr>
              <a:t>/</a:t>
            </a:r>
            <a:r>
              <a:rPr lang="en-GB" altLang="zh-CN" sz="2400" dirty="0">
                <a:latin typeface="Palatino" pitchFamily="2" charset="0"/>
                <a:ea typeface="Palatino" pitchFamily="2" charset="0"/>
              </a:rPr>
              <a:t>Move</a:t>
            </a:r>
            <a:r>
              <a:rPr lang="en-US" altLang="zh-CN" sz="2400" dirty="0">
                <a:latin typeface="Palatino" pitchFamily="2" charset="0"/>
                <a:ea typeface="Palatino" pitchFamily="2" charset="0"/>
              </a:rPr>
              <a:t>/</a:t>
            </a:r>
            <a:r>
              <a:rPr lang="en-GB" altLang="zh-CN" sz="2400" dirty="0">
                <a:latin typeface="Palatino" pitchFamily="2" charset="0"/>
                <a:ea typeface="Palatino" pitchFamily="2" charset="0"/>
              </a:rPr>
              <a:t>…</a:t>
            </a:r>
            <a:endParaRPr lang="zh-CN" altLang="en-US" sz="2400" dirty="0">
              <a:latin typeface="Palatino" pitchFamily="2" charset="0"/>
              <a:ea typeface="Palatino" pitchFamily="2" charset="0"/>
            </a:endParaRPr>
          </a:p>
        </p:txBody>
      </p:sp>
      <p:cxnSp>
        <p:nvCxnSpPr>
          <p:cNvPr id="50" name="直线箭头连接符 49"/>
          <p:cNvCxnSpPr/>
          <p:nvPr/>
        </p:nvCxnSpPr>
        <p:spPr>
          <a:xfrm flipV="1">
            <a:off x="3041770" y="3235436"/>
            <a:ext cx="0" cy="709405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直线箭头连接符 50"/>
          <p:cNvCxnSpPr/>
          <p:nvPr/>
        </p:nvCxnSpPr>
        <p:spPr>
          <a:xfrm flipV="1">
            <a:off x="5552023" y="3235436"/>
            <a:ext cx="0" cy="728632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直线箭头连接符 51"/>
          <p:cNvCxnSpPr/>
          <p:nvPr/>
        </p:nvCxnSpPr>
        <p:spPr>
          <a:xfrm flipH="1" flipV="1">
            <a:off x="8582094" y="3235436"/>
            <a:ext cx="7377" cy="683042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直线箭头连接符 52"/>
          <p:cNvCxnSpPr/>
          <p:nvPr/>
        </p:nvCxnSpPr>
        <p:spPr>
          <a:xfrm flipH="1" flipV="1">
            <a:off x="10538596" y="3235436"/>
            <a:ext cx="7377" cy="683042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直线箭头连接符 53"/>
          <p:cNvCxnSpPr/>
          <p:nvPr/>
        </p:nvCxnSpPr>
        <p:spPr>
          <a:xfrm flipH="1" flipV="1">
            <a:off x="11815798" y="3185311"/>
            <a:ext cx="7377" cy="683042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文本框 54"/>
          <p:cNvSpPr txBox="1"/>
          <p:nvPr/>
        </p:nvSpPr>
        <p:spPr>
          <a:xfrm>
            <a:off x="4663552" y="2360646"/>
            <a:ext cx="184089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altLang="zh-CN" sz="2400" dirty="0">
                <a:latin typeface="Palatino" pitchFamily="2" charset="0"/>
                <a:ea typeface="Palatino" pitchFamily="2" charset="0"/>
              </a:rPr>
              <a:t>Visit</a:t>
            </a:r>
            <a:r>
              <a:rPr lang="en-US" altLang="zh-CN" sz="2400" dirty="0">
                <a:latin typeface="Palatino" pitchFamily="2" charset="0"/>
                <a:ea typeface="Palatino" pitchFamily="2" charset="0"/>
              </a:rPr>
              <a:t>/</a:t>
            </a:r>
            <a:r>
              <a:rPr lang="en-GB" altLang="zh-CN" sz="2400" dirty="0">
                <a:latin typeface="Palatino" pitchFamily="2" charset="0"/>
                <a:ea typeface="Palatino" pitchFamily="2" charset="0"/>
              </a:rPr>
              <a:t>Attack</a:t>
            </a:r>
            <a:r>
              <a:rPr lang="en-US" altLang="zh-CN" sz="2400" dirty="0">
                <a:latin typeface="Palatino" pitchFamily="2" charset="0"/>
                <a:ea typeface="Palatino" pitchFamily="2" charset="0"/>
              </a:rPr>
              <a:t>/</a:t>
            </a:r>
            <a:r>
              <a:rPr lang="en-GB" altLang="zh-CN" sz="2400" dirty="0">
                <a:latin typeface="Palatino" pitchFamily="2" charset="0"/>
                <a:ea typeface="Palatino" pitchFamily="2" charset="0"/>
              </a:rPr>
              <a:t>Move</a:t>
            </a:r>
            <a:r>
              <a:rPr lang="en-US" altLang="zh-CN" sz="2400" dirty="0">
                <a:latin typeface="Palatino" pitchFamily="2" charset="0"/>
                <a:ea typeface="Palatino" pitchFamily="2" charset="0"/>
              </a:rPr>
              <a:t>/</a:t>
            </a:r>
            <a:r>
              <a:rPr lang="en-GB" altLang="zh-CN" sz="2400" dirty="0">
                <a:latin typeface="Palatino" pitchFamily="2" charset="0"/>
                <a:ea typeface="Palatino" pitchFamily="2" charset="0"/>
              </a:rPr>
              <a:t>…</a:t>
            </a:r>
            <a:endParaRPr lang="zh-CN" altLang="en-US" sz="2400" dirty="0">
              <a:latin typeface="Palatino" pitchFamily="2" charset="0"/>
              <a:ea typeface="Palatino" pitchFamily="2" charset="0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7579445" y="2320294"/>
            <a:ext cx="184089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altLang="zh-CN" sz="2400" dirty="0">
                <a:latin typeface="Palatino" pitchFamily="2" charset="0"/>
                <a:ea typeface="Palatino" pitchFamily="2" charset="0"/>
              </a:rPr>
              <a:t>Visit</a:t>
            </a:r>
            <a:r>
              <a:rPr lang="en-US" altLang="zh-CN" sz="2400" dirty="0">
                <a:latin typeface="Palatino" pitchFamily="2" charset="0"/>
                <a:ea typeface="Palatino" pitchFamily="2" charset="0"/>
              </a:rPr>
              <a:t>/</a:t>
            </a:r>
            <a:r>
              <a:rPr lang="en-GB" altLang="zh-CN" sz="2400" dirty="0">
                <a:latin typeface="Palatino" pitchFamily="2" charset="0"/>
                <a:ea typeface="Palatino" pitchFamily="2" charset="0"/>
              </a:rPr>
              <a:t>Attack</a:t>
            </a:r>
            <a:r>
              <a:rPr lang="en-US" altLang="zh-CN" sz="2400" dirty="0">
                <a:latin typeface="Palatino" pitchFamily="2" charset="0"/>
                <a:ea typeface="Palatino" pitchFamily="2" charset="0"/>
              </a:rPr>
              <a:t>/</a:t>
            </a:r>
            <a:r>
              <a:rPr lang="en-GB" altLang="zh-CN" sz="2400" dirty="0">
                <a:latin typeface="Palatino" pitchFamily="2" charset="0"/>
                <a:ea typeface="Palatino" pitchFamily="2" charset="0"/>
              </a:rPr>
              <a:t>Move</a:t>
            </a:r>
            <a:r>
              <a:rPr lang="en-US" altLang="zh-CN" sz="2400" dirty="0">
                <a:latin typeface="Palatino" pitchFamily="2" charset="0"/>
                <a:ea typeface="Palatino" pitchFamily="2" charset="0"/>
              </a:rPr>
              <a:t>/</a:t>
            </a:r>
            <a:r>
              <a:rPr lang="en-GB" altLang="zh-CN" sz="2400" dirty="0">
                <a:latin typeface="Palatino" pitchFamily="2" charset="0"/>
                <a:ea typeface="Palatino" pitchFamily="2" charset="0"/>
              </a:rPr>
              <a:t>…</a:t>
            </a:r>
            <a:endParaRPr lang="zh-CN" altLang="en-US" sz="2400" dirty="0">
              <a:latin typeface="Palatino" pitchFamily="2" charset="0"/>
              <a:ea typeface="Palatino" pitchFamily="2" charset="0"/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9405436" y="2326811"/>
            <a:ext cx="184089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altLang="zh-CN" sz="2400" dirty="0">
                <a:latin typeface="Palatino" pitchFamily="2" charset="0"/>
                <a:ea typeface="Palatino" pitchFamily="2" charset="0"/>
              </a:rPr>
              <a:t>Visit</a:t>
            </a:r>
            <a:r>
              <a:rPr lang="en-US" altLang="zh-CN" sz="2400" dirty="0">
                <a:latin typeface="Palatino" pitchFamily="2" charset="0"/>
                <a:ea typeface="Palatino" pitchFamily="2" charset="0"/>
              </a:rPr>
              <a:t>/</a:t>
            </a:r>
            <a:r>
              <a:rPr lang="en-GB" altLang="zh-CN" sz="2400" dirty="0">
                <a:latin typeface="Palatino" pitchFamily="2" charset="0"/>
                <a:ea typeface="Palatino" pitchFamily="2" charset="0"/>
              </a:rPr>
              <a:t>Attack</a:t>
            </a:r>
            <a:r>
              <a:rPr lang="en-US" altLang="zh-CN" sz="2400" dirty="0">
                <a:latin typeface="Palatino" pitchFamily="2" charset="0"/>
                <a:ea typeface="Palatino" pitchFamily="2" charset="0"/>
              </a:rPr>
              <a:t>/</a:t>
            </a:r>
            <a:r>
              <a:rPr lang="en-GB" altLang="zh-CN" sz="2400" dirty="0">
                <a:latin typeface="Palatino" pitchFamily="2" charset="0"/>
                <a:ea typeface="Palatino" pitchFamily="2" charset="0"/>
              </a:rPr>
              <a:t>Move</a:t>
            </a:r>
            <a:r>
              <a:rPr lang="en-US" altLang="zh-CN" sz="2400" dirty="0">
                <a:latin typeface="Palatino" pitchFamily="2" charset="0"/>
                <a:ea typeface="Palatino" pitchFamily="2" charset="0"/>
              </a:rPr>
              <a:t>/</a:t>
            </a:r>
            <a:r>
              <a:rPr lang="en-GB" altLang="zh-CN" sz="2400" dirty="0">
                <a:latin typeface="Palatino" pitchFamily="2" charset="0"/>
                <a:ea typeface="Palatino" pitchFamily="2" charset="0"/>
              </a:rPr>
              <a:t>…</a:t>
            </a:r>
            <a:endParaRPr lang="zh-CN" altLang="en-US" sz="2400" dirty="0">
              <a:latin typeface="Palatino" pitchFamily="2" charset="0"/>
              <a:ea typeface="Palatino" pitchFamily="2" charset="0"/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11284332" y="2319924"/>
            <a:ext cx="184089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altLang="zh-CN" sz="2400" dirty="0">
                <a:latin typeface="Palatino" pitchFamily="2" charset="0"/>
                <a:ea typeface="Palatino" pitchFamily="2" charset="0"/>
              </a:rPr>
              <a:t>Visit</a:t>
            </a:r>
            <a:r>
              <a:rPr lang="en-US" altLang="zh-CN" sz="2400" dirty="0">
                <a:latin typeface="Palatino" pitchFamily="2" charset="0"/>
                <a:ea typeface="Palatino" pitchFamily="2" charset="0"/>
              </a:rPr>
              <a:t>/</a:t>
            </a:r>
            <a:r>
              <a:rPr lang="en-GB" altLang="zh-CN" sz="2400" dirty="0">
                <a:latin typeface="Palatino" pitchFamily="2" charset="0"/>
                <a:ea typeface="Palatino" pitchFamily="2" charset="0"/>
              </a:rPr>
              <a:t>Attack</a:t>
            </a:r>
            <a:r>
              <a:rPr lang="en-US" altLang="zh-CN" sz="2400" dirty="0">
                <a:latin typeface="Palatino" pitchFamily="2" charset="0"/>
                <a:ea typeface="Palatino" pitchFamily="2" charset="0"/>
              </a:rPr>
              <a:t>/</a:t>
            </a:r>
            <a:r>
              <a:rPr lang="en-GB" altLang="zh-CN" sz="2400" dirty="0">
                <a:latin typeface="Palatino" pitchFamily="2" charset="0"/>
                <a:ea typeface="Palatino" pitchFamily="2" charset="0"/>
              </a:rPr>
              <a:t>Move</a:t>
            </a:r>
            <a:r>
              <a:rPr lang="en-US" altLang="zh-CN" sz="2400" dirty="0">
                <a:latin typeface="Palatino" pitchFamily="2" charset="0"/>
                <a:ea typeface="Palatino" pitchFamily="2" charset="0"/>
              </a:rPr>
              <a:t>/</a:t>
            </a:r>
            <a:r>
              <a:rPr lang="en-GB" altLang="zh-CN" sz="2400" dirty="0">
                <a:latin typeface="Palatino" pitchFamily="2" charset="0"/>
                <a:ea typeface="Palatino" pitchFamily="2" charset="0"/>
              </a:rPr>
              <a:t>…</a:t>
            </a:r>
            <a:endParaRPr lang="zh-CN" altLang="en-US" sz="2400" dirty="0">
              <a:latin typeface="Palatino" pitchFamily="2" charset="0"/>
              <a:ea typeface="Palatino" pitchFamily="2" charset="0"/>
            </a:endParaRP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20F8285E-E315-BD92-BB28-A9552E4909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47</a:t>
            </a:fld>
            <a:endParaRPr lang="en-US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徽标&#10;&#10;AI 生成的内容可能不正确。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21533" y="147484"/>
            <a:ext cx="4380265" cy="1002889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08140" y="292442"/>
            <a:ext cx="439254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400" b="1" dirty="0">
                <a:latin typeface="Palatino" pitchFamily="2" charset="0"/>
                <a:ea typeface="Palatino" pitchFamily="2" charset="0"/>
                <a:cs typeface="Times New Roman" panose="02020603050405020304" pitchFamily="18" charset="0"/>
              </a:rPr>
              <a:t>Event</a:t>
            </a:r>
            <a:r>
              <a:rPr kumimoji="1" lang="zh-CN" altLang="en-US" sz="4400" b="1" dirty="0">
                <a:latin typeface="Palatino" pitchFamily="2" charset="0"/>
                <a:ea typeface="Palatino" pitchFamily="2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4400" b="1" dirty="0">
                <a:latin typeface="Palatino" pitchFamily="2" charset="0"/>
                <a:ea typeface="Palatino" pitchFamily="2" charset="0"/>
                <a:cs typeface="Times New Roman" panose="02020603050405020304" pitchFamily="18" charset="0"/>
              </a:rPr>
              <a:t>Extraction</a:t>
            </a:r>
            <a:endParaRPr kumimoji="1" lang="zh-CN" altLang="en-US" sz="4400" b="1" dirty="0">
              <a:latin typeface="Palatino" pitchFamily="2" charset="0"/>
              <a:ea typeface="Palatino" pitchFamily="2" charset="0"/>
              <a:cs typeface="Times New Roman" panose="02020603050405020304" pitchFamily="18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08140" y="1338632"/>
            <a:ext cx="109394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altLang="zh-CN" sz="3200" dirty="0">
                <a:latin typeface="Palatino" pitchFamily="2" charset="0"/>
                <a:ea typeface="Palatino" pitchFamily="2" charset="0"/>
                <a:cs typeface="Times New Roman" panose="02020603050405020304" pitchFamily="18" charset="0"/>
              </a:rPr>
              <a:t>Argument</a:t>
            </a:r>
            <a:r>
              <a:rPr lang="zh-CN" altLang="en-US" sz="3200" dirty="0">
                <a:latin typeface="Palatino" pitchFamily="2" charset="0"/>
                <a:ea typeface="Palatino" pitchFamily="2" charset="0"/>
                <a:cs typeface="Times New Roman" panose="02020603050405020304" pitchFamily="18" charset="0"/>
              </a:rPr>
              <a:t> </a:t>
            </a:r>
            <a:r>
              <a:rPr lang="en-GB" altLang="zh-CN" sz="3200" dirty="0">
                <a:latin typeface="Palatino" pitchFamily="2" charset="0"/>
                <a:ea typeface="Palatino" pitchFamily="2" charset="0"/>
                <a:cs typeface="Times New Roman" panose="02020603050405020304" pitchFamily="18" charset="0"/>
              </a:rPr>
              <a:t>detection	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2105069" y="6761485"/>
            <a:ext cx="119413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altLang="zh-CN" sz="2800" dirty="0">
                <a:latin typeface="Palatino" pitchFamily="2" charset="0"/>
                <a:ea typeface="Palatino" pitchFamily="2" charset="0"/>
                <a:cs typeface="Times New Roman" panose="02020603050405020304" pitchFamily="18" charset="0"/>
              </a:rPr>
              <a:t>Jason</a:t>
            </a:r>
            <a:r>
              <a:rPr lang="en-GB" altLang="zh-CN" sz="3200" dirty="0">
                <a:latin typeface="Palatino" pitchFamily="2" charset="0"/>
                <a:ea typeface="Palatino" pitchFamily="2" charset="0"/>
                <a:cs typeface="Times New Roman" panose="02020603050405020304" pitchFamily="18" charset="0"/>
              </a:rPr>
              <a:t>	</a:t>
            </a:r>
          </a:p>
        </p:txBody>
      </p:sp>
      <p:sp>
        <p:nvSpPr>
          <p:cNvPr id="30" name="文本框 29"/>
          <p:cNvSpPr txBox="1"/>
          <p:nvPr/>
        </p:nvSpPr>
        <p:spPr>
          <a:xfrm>
            <a:off x="4612455" y="6845226"/>
            <a:ext cx="1441912" cy="684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altLang="zh-CN" sz="2800" dirty="0">
                <a:latin typeface="Palatino" pitchFamily="2" charset="0"/>
                <a:ea typeface="Palatino" pitchFamily="2" charset="0"/>
                <a:cs typeface="Times New Roman" panose="02020603050405020304" pitchFamily="18" charset="0"/>
              </a:rPr>
              <a:t>visited</a:t>
            </a:r>
          </a:p>
        </p:txBody>
      </p:sp>
      <p:sp>
        <p:nvSpPr>
          <p:cNvPr id="31" name="文本框 30"/>
          <p:cNvSpPr txBox="1"/>
          <p:nvPr/>
        </p:nvSpPr>
        <p:spPr>
          <a:xfrm>
            <a:off x="7799589" y="6799636"/>
            <a:ext cx="900493" cy="684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altLang="zh-CN" sz="2800" dirty="0">
                <a:latin typeface="Palatino" pitchFamily="2" charset="0"/>
                <a:ea typeface="Palatino" pitchFamily="2" charset="0"/>
                <a:cs typeface="Times New Roman" panose="02020603050405020304" pitchFamily="18" charset="0"/>
              </a:rPr>
              <a:t>Byte</a:t>
            </a:r>
          </a:p>
        </p:txBody>
      </p:sp>
      <p:sp>
        <p:nvSpPr>
          <p:cNvPr id="32" name="文本框 31"/>
          <p:cNvSpPr txBox="1"/>
          <p:nvPr/>
        </p:nvSpPr>
        <p:spPr>
          <a:xfrm>
            <a:off x="9710989" y="6763101"/>
            <a:ext cx="1252825" cy="1319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altLang="zh-CN" sz="2800" dirty="0">
                <a:latin typeface="Palatino" pitchFamily="2" charset="0"/>
                <a:ea typeface="Palatino" pitchFamily="2" charset="0"/>
                <a:cs typeface="Times New Roman" panose="02020603050405020304" pitchFamily="18" charset="0"/>
              </a:rPr>
              <a:t>Dance</a:t>
            </a:r>
          </a:p>
          <a:p>
            <a:pPr>
              <a:lnSpc>
                <a:spcPct val="150000"/>
              </a:lnSpc>
            </a:pPr>
            <a:endParaRPr lang="en-GB" altLang="zh-CN" sz="2800" dirty="0">
              <a:latin typeface="Palatino" pitchFamily="2" charset="0"/>
              <a:ea typeface="Palatino" pitchFamily="2" charset="0"/>
              <a:cs typeface="Times New Roman" panose="02020603050405020304" pitchFamily="18" charset="0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11576733" y="6794384"/>
            <a:ext cx="436329" cy="13311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>
                <a:latin typeface="Palatino" pitchFamily="2" charset="0"/>
                <a:ea typeface="Palatino" pitchFamily="2" charset="0"/>
                <a:cs typeface="Times New Roman" panose="02020603050405020304" pitchFamily="18" charset="0"/>
              </a:rPr>
              <a:t>.</a:t>
            </a:r>
            <a:endParaRPr lang="en-GB" altLang="zh-CN" sz="2800" dirty="0">
              <a:latin typeface="Palatino" pitchFamily="2" charset="0"/>
              <a:ea typeface="Palatino" pitchFamily="2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GB" altLang="zh-CN" sz="2800" dirty="0">
              <a:latin typeface="Palatino" pitchFamily="2" charset="0"/>
              <a:ea typeface="Palatino" pitchFamily="2" charset="0"/>
              <a:cs typeface="Times New Roman" panose="02020603050405020304" pitchFamily="18" charset="0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1988196" y="5134958"/>
            <a:ext cx="10257591" cy="779930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7" name="文本框 36"/>
          <p:cNvSpPr txBox="1"/>
          <p:nvPr/>
        </p:nvSpPr>
        <p:spPr>
          <a:xfrm>
            <a:off x="5856022" y="5148405"/>
            <a:ext cx="17041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800" dirty="0">
                <a:latin typeface="Palatino" pitchFamily="2" charset="0"/>
                <a:ea typeface="Palatino" pitchFamily="2" charset="0"/>
              </a:rPr>
              <a:t>BERT</a:t>
            </a:r>
            <a:endParaRPr kumimoji="1" lang="zh-CN" altLang="en-US" sz="4800" dirty="0">
              <a:latin typeface="Palatino" pitchFamily="2" charset="0"/>
              <a:ea typeface="Palatino" pitchFamily="2" charset="0"/>
            </a:endParaRPr>
          </a:p>
        </p:txBody>
      </p:sp>
      <p:cxnSp>
        <p:nvCxnSpPr>
          <p:cNvPr id="38" name="直线箭头连接符 37"/>
          <p:cNvCxnSpPr/>
          <p:nvPr/>
        </p:nvCxnSpPr>
        <p:spPr>
          <a:xfrm flipV="1">
            <a:off x="2702135" y="6116594"/>
            <a:ext cx="0" cy="709405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直线箭头连接符 38"/>
          <p:cNvCxnSpPr/>
          <p:nvPr/>
        </p:nvCxnSpPr>
        <p:spPr>
          <a:xfrm flipV="1">
            <a:off x="5212388" y="6116594"/>
            <a:ext cx="0" cy="728632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直线箭头连接符 39"/>
          <p:cNvCxnSpPr>
            <a:stCxn id="31" idx="0"/>
          </p:cNvCxnSpPr>
          <p:nvPr/>
        </p:nvCxnSpPr>
        <p:spPr>
          <a:xfrm flipH="1" flipV="1">
            <a:off x="8242459" y="6116594"/>
            <a:ext cx="7377" cy="683042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直线箭头连接符 40"/>
          <p:cNvCxnSpPr/>
          <p:nvPr/>
        </p:nvCxnSpPr>
        <p:spPr>
          <a:xfrm flipH="1" flipV="1">
            <a:off x="10198961" y="6116594"/>
            <a:ext cx="7377" cy="683042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直线箭头连接符 46"/>
          <p:cNvCxnSpPr/>
          <p:nvPr/>
        </p:nvCxnSpPr>
        <p:spPr>
          <a:xfrm flipH="1" flipV="1">
            <a:off x="11770945" y="6116594"/>
            <a:ext cx="7377" cy="683042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直线箭头连接符 91"/>
          <p:cNvCxnSpPr>
            <a:cxnSpLocks/>
          </p:cNvCxnSpPr>
          <p:nvPr/>
        </p:nvCxnSpPr>
        <p:spPr>
          <a:xfrm flipV="1">
            <a:off x="5209370" y="4518824"/>
            <a:ext cx="0" cy="395876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0F76E0BE-0A75-D775-837B-EA7792362B0E}"/>
              </a:ext>
            </a:extLst>
          </p:cNvPr>
          <p:cNvGrpSpPr/>
          <p:nvPr/>
        </p:nvGrpSpPr>
        <p:grpSpPr>
          <a:xfrm>
            <a:off x="1590034" y="2578776"/>
            <a:ext cx="1872331" cy="2354476"/>
            <a:chOff x="1830348" y="2696142"/>
            <a:chExt cx="1872331" cy="2354476"/>
          </a:xfrm>
        </p:grpSpPr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7139F59A-B1C4-7418-159B-430947C19D9E}"/>
                </a:ext>
              </a:extLst>
            </p:cNvPr>
            <p:cNvGrpSpPr/>
            <p:nvPr/>
          </p:nvGrpSpPr>
          <p:grpSpPr>
            <a:xfrm>
              <a:off x="1830348" y="2696142"/>
              <a:ext cx="1480823" cy="2354476"/>
              <a:chOff x="1830348" y="2696142"/>
              <a:chExt cx="1480823" cy="2354476"/>
            </a:xfrm>
          </p:grpSpPr>
          <p:sp>
            <p:nvSpPr>
              <p:cNvPr id="48" name="文本框 47"/>
              <p:cNvSpPr txBox="1"/>
              <p:nvPr/>
            </p:nvSpPr>
            <p:spPr>
              <a:xfrm>
                <a:off x="2258231" y="2809570"/>
                <a:ext cx="1052940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kumimoji="1" lang="en-US" altLang="zh-CN" sz="1800" dirty="0">
                    <a:latin typeface="Palatino" pitchFamily="2" charset="0"/>
                    <a:ea typeface="Palatino" pitchFamily="2" charset="0"/>
                  </a:rPr>
                  <a:t>visitor / </a:t>
                </a:r>
              </a:p>
              <a:p>
                <a:r>
                  <a:rPr kumimoji="1" lang="en-US" altLang="zh-CN" sz="1800" dirty="0" err="1">
                    <a:latin typeface="Palatino" pitchFamily="2" charset="0"/>
                    <a:ea typeface="Palatino" pitchFamily="2" charset="0"/>
                  </a:rPr>
                  <a:t>visitee</a:t>
                </a:r>
                <a:r>
                  <a:rPr kumimoji="1" lang="en-US" altLang="zh-CN" sz="1800" dirty="0">
                    <a:latin typeface="Palatino" pitchFamily="2" charset="0"/>
                    <a:ea typeface="Palatino" pitchFamily="2" charset="0"/>
                  </a:rPr>
                  <a:t> / </a:t>
                </a:r>
              </a:p>
              <a:p>
                <a:r>
                  <a:rPr kumimoji="1" lang="en-US" altLang="zh-CN" sz="1800" dirty="0">
                    <a:latin typeface="Palatino" pitchFamily="2" charset="0"/>
                    <a:ea typeface="Palatino" pitchFamily="2" charset="0"/>
                  </a:rPr>
                  <a:t>None</a:t>
                </a:r>
              </a:p>
              <a:p>
                <a:r>
                  <a:rPr kumimoji="1" lang="en-US" altLang="zh-CN" sz="1800" dirty="0">
                    <a:latin typeface="Palatino" pitchFamily="2" charset="0"/>
                    <a:ea typeface="Palatino" pitchFamily="2" charset="0"/>
                  </a:rPr>
                  <a:t> </a:t>
                </a:r>
                <a:endParaRPr kumimoji="1" lang="zh-CN" altLang="en-US" sz="1800" dirty="0">
                  <a:latin typeface="Palatino" pitchFamily="2" charset="0"/>
                  <a:ea typeface="Palatino" pitchFamily="2" charset="0"/>
                </a:endParaRPr>
              </a:p>
            </p:txBody>
          </p:sp>
          <p:cxnSp>
            <p:nvCxnSpPr>
              <p:cNvPr id="66" name="直线箭头连接符 65"/>
              <p:cNvCxnSpPr>
                <a:cxnSpLocks/>
              </p:cNvCxnSpPr>
              <p:nvPr/>
            </p:nvCxnSpPr>
            <p:spPr>
              <a:xfrm flipV="1">
                <a:off x="2924286" y="4675617"/>
                <a:ext cx="0" cy="375001"/>
              </a:xfrm>
              <a:prstGeom prst="straightConnector1">
                <a:avLst/>
              </a:prstGeom>
              <a:ln w="34925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直线箭头连接符 87"/>
              <p:cNvCxnSpPr/>
              <p:nvPr/>
            </p:nvCxnSpPr>
            <p:spPr>
              <a:xfrm flipV="1">
                <a:off x="2396841" y="3890756"/>
                <a:ext cx="0" cy="289994"/>
              </a:xfrm>
              <a:prstGeom prst="straightConnector1">
                <a:avLst/>
              </a:prstGeom>
              <a:ln w="34925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直线箭头连接符 88"/>
              <p:cNvCxnSpPr/>
              <p:nvPr/>
            </p:nvCxnSpPr>
            <p:spPr>
              <a:xfrm flipV="1">
                <a:off x="2939970" y="3879181"/>
                <a:ext cx="0" cy="289994"/>
              </a:xfrm>
              <a:prstGeom prst="straightConnector1">
                <a:avLst/>
              </a:prstGeom>
              <a:ln w="34925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1" name="矩形 90"/>
              <p:cNvSpPr/>
              <p:nvPr/>
            </p:nvSpPr>
            <p:spPr>
              <a:xfrm>
                <a:off x="2105069" y="2696142"/>
                <a:ext cx="1194131" cy="1109279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grpSp>
            <p:nvGrpSpPr>
              <p:cNvPr id="5" name="组合 4">
                <a:extLst>
                  <a:ext uri="{FF2B5EF4-FFF2-40B4-BE49-F238E27FC236}">
                    <a16:creationId xmlns:a16="http://schemas.microsoft.com/office/drawing/2014/main" id="{53F2998B-335B-C78D-D016-DD94B52DA8D9}"/>
                  </a:ext>
                </a:extLst>
              </p:cNvPr>
              <p:cNvGrpSpPr/>
              <p:nvPr/>
            </p:nvGrpSpPr>
            <p:grpSpPr>
              <a:xfrm>
                <a:off x="1830348" y="4184561"/>
                <a:ext cx="976294" cy="450773"/>
                <a:chOff x="2105069" y="4193042"/>
                <a:chExt cx="976294" cy="450773"/>
              </a:xfrm>
            </p:grpSpPr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0CE1116B-7754-69BA-A5EE-194DACAF071F}"/>
                    </a:ext>
                  </a:extLst>
                </p:cNvPr>
                <p:cNvSpPr txBox="1"/>
                <p:nvPr/>
              </p:nvSpPr>
              <p:spPr>
                <a:xfrm>
                  <a:off x="2345357" y="4336038"/>
                  <a:ext cx="736006" cy="30777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400" i="1" dirty="0">
                      <a:latin typeface="Georgia" panose="02040502050405020303" pitchFamily="18" charset="0"/>
                    </a:rPr>
                    <a:t>visited</a:t>
                  </a:r>
                  <a:endParaRPr lang="zh-CN" altLang="en-US" sz="1400" i="1" dirty="0">
                    <a:latin typeface="Georgia" panose="02040502050405020303" pitchFamily="18" charset="0"/>
                  </a:endParaRPr>
                </a:p>
              </p:txBody>
            </p:sp>
            <p:pic>
              <p:nvPicPr>
                <p:cNvPr id="85" name="图片 84"/>
                <p:cNvPicPr>
                  <a:picLocks noChangeAspect="1"/>
                </p:cNvPicPr>
                <p:nvPr/>
              </p:nvPicPr>
              <p:blipFill>
                <a:blip r:embed="rId3"/>
                <a:srcRect r="34487" b="10288"/>
                <a:stretch/>
              </p:blipFill>
              <p:spPr>
                <a:xfrm>
                  <a:off x="2105069" y="4193042"/>
                  <a:ext cx="317501" cy="387774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9D63B605-340B-9FD2-7274-03D792E68835}"/>
                </a:ext>
              </a:extLst>
            </p:cNvPr>
            <p:cNvGrpSpPr/>
            <p:nvPr/>
          </p:nvGrpSpPr>
          <p:grpSpPr>
            <a:xfrm>
              <a:off x="2726385" y="4184561"/>
              <a:ext cx="976294" cy="450773"/>
              <a:chOff x="2105069" y="4193042"/>
              <a:chExt cx="976294" cy="450773"/>
            </a:xfrm>
          </p:grpSpPr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6F1671B6-6E42-0FF2-98D8-23BC365C30D4}"/>
                  </a:ext>
                </a:extLst>
              </p:cNvPr>
              <p:cNvSpPr txBox="1"/>
              <p:nvPr/>
            </p:nvSpPr>
            <p:spPr>
              <a:xfrm>
                <a:off x="2345357" y="4336038"/>
                <a:ext cx="736006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>
                    <a:latin typeface="Georgia" panose="02040502050405020303" pitchFamily="18" charset="0"/>
                  </a:rPr>
                  <a:t>1</a:t>
                </a:r>
                <a:endParaRPr lang="zh-CN" altLang="en-US" sz="1400" dirty="0">
                  <a:latin typeface="Georgia" panose="02040502050405020303" pitchFamily="18" charset="0"/>
                </a:endParaRPr>
              </a:p>
            </p:txBody>
          </p:sp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33836A7C-7AFD-D9BD-6FE2-B58C2553C4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 r="34487" b="10288"/>
              <a:stretch/>
            </p:blipFill>
            <p:spPr>
              <a:xfrm>
                <a:off x="2105069" y="4193042"/>
                <a:ext cx="317501" cy="387774"/>
              </a:xfrm>
              <a:prstGeom prst="rect">
                <a:avLst/>
              </a:prstGeom>
            </p:spPr>
          </p:pic>
        </p:grp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6AF87CA1-4475-D72B-F5A9-410E14326059}"/>
              </a:ext>
            </a:extLst>
          </p:cNvPr>
          <p:cNvGrpSpPr/>
          <p:nvPr/>
        </p:nvGrpSpPr>
        <p:grpSpPr>
          <a:xfrm>
            <a:off x="4378471" y="4004906"/>
            <a:ext cx="976294" cy="450773"/>
            <a:chOff x="2105069" y="4193042"/>
            <a:chExt cx="976294" cy="450773"/>
          </a:xfrm>
        </p:grpSpPr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F4F5A90C-1671-7178-443A-33D0773E4105}"/>
                </a:ext>
              </a:extLst>
            </p:cNvPr>
            <p:cNvSpPr txBox="1"/>
            <p:nvPr/>
          </p:nvSpPr>
          <p:spPr>
            <a:xfrm>
              <a:off x="2345357" y="4336038"/>
              <a:ext cx="736006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1400" i="1" dirty="0">
                  <a:latin typeface="Georgia" panose="02040502050405020303" pitchFamily="18" charset="0"/>
                </a:rPr>
                <a:t>visited</a:t>
              </a:r>
              <a:endParaRPr lang="zh-CN" altLang="en-US" sz="1400" i="1" dirty="0">
                <a:latin typeface="Georgia" panose="02040502050405020303" pitchFamily="18" charset="0"/>
              </a:endParaRPr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02911FA-C229-A38F-BC4D-FC6BAD62E6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r="34487" b="10288"/>
            <a:stretch/>
          </p:blipFill>
          <p:spPr>
            <a:xfrm>
              <a:off x="2105069" y="4193042"/>
              <a:ext cx="317501" cy="387774"/>
            </a:xfrm>
            <a:prstGeom prst="rect">
              <a:avLst/>
            </a:prstGeom>
          </p:spPr>
        </p:pic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B07527F9-07D1-6610-787F-E89C7FFB45E3}"/>
              </a:ext>
            </a:extLst>
          </p:cNvPr>
          <p:cNvGrpSpPr/>
          <p:nvPr/>
        </p:nvGrpSpPr>
        <p:grpSpPr>
          <a:xfrm>
            <a:off x="5504341" y="4004413"/>
            <a:ext cx="976294" cy="450773"/>
            <a:chOff x="2105069" y="4193042"/>
            <a:chExt cx="976294" cy="450773"/>
          </a:xfrm>
        </p:grpSpPr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E217E958-E31B-C812-5EA1-170EDEA7AC28}"/>
                </a:ext>
              </a:extLst>
            </p:cNvPr>
            <p:cNvSpPr txBox="1"/>
            <p:nvPr/>
          </p:nvSpPr>
          <p:spPr>
            <a:xfrm>
              <a:off x="2345357" y="4336038"/>
              <a:ext cx="736006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latin typeface="Georgia" panose="02040502050405020303" pitchFamily="18" charset="0"/>
                </a:rPr>
                <a:t>2</a:t>
              </a:r>
              <a:endParaRPr lang="zh-CN" altLang="en-US" sz="1400" dirty="0">
                <a:latin typeface="Georgia" panose="02040502050405020303" pitchFamily="18" charset="0"/>
              </a:endParaRPr>
            </a:p>
          </p:txBody>
        </p:sp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E08EA9BD-DC48-7627-2158-EC03A7F8A4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r="34487" b="10288"/>
            <a:stretch/>
          </p:blipFill>
          <p:spPr>
            <a:xfrm>
              <a:off x="2105069" y="4193042"/>
              <a:ext cx="317501" cy="387774"/>
            </a:xfrm>
            <a:prstGeom prst="rect">
              <a:avLst/>
            </a:prstGeom>
          </p:spPr>
        </p:pic>
      </p:grpSp>
      <p:sp>
        <p:nvSpPr>
          <p:cNvPr id="17" name="文本框 16">
            <a:extLst>
              <a:ext uri="{FF2B5EF4-FFF2-40B4-BE49-F238E27FC236}">
                <a16:creationId xmlns:a16="http://schemas.microsoft.com/office/drawing/2014/main" id="{62B9790C-4433-376D-C901-171948F105CF}"/>
              </a:ext>
            </a:extLst>
          </p:cNvPr>
          <p:cNvSpPr txBox="1"/>
          <p:nvPr/>
        </p:nvSpPr>
        <p:spPr>
          <a:xfrm>
            <a:off x="5208150" y="3944309"/>
            <a:ext cx="5644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=</a:t>
            </a:r>
            <a:endParaRPr lang="zh-CN" altLang="en-US" sz="2800" dirty="0"/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C946DD4F-1403-BA77-0B73-C1DD5FD05DE4}"/>
              </a:ext>
            </a:extLst>
          </p:cNvPr>
          <p:cNvGrpSpPr/>
          <p:nvPr/>
        </p:nvGrpSpPr>
        <p:grpSpPr>
          <a:xfrm>
            <a:off x="7166908" y="2560224"/>
            <a:ext cx="1872331" cy="2354476"/>
            <a:chOff x="1830348" y="2696142"/>
            <a:chExt cx="1872331" cy="2354476"/>
          </a:xfrm>
        </p:grpSpPr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F4D891BD-C916-2CC7-EDFE-BD0B860F66E8}"/>
                </a:ext>
              </a:extLst>
            </p:cNvPr>
            <p:cNvGrpSpPr/>
            <p:nvPr/>
          </p:nvGrpSpPr>
          <p:grpSpPr>
            <a:xfrm>
              <a:off x="1830348" y="2696142"/>
              <a:ext cx="1480823" cy="2354476"/>
              <a:chOff x="1830348" y="2696142"/>
              <a:chExt cx="1480823" cy="2354476"/>
            </a:xfrm>
          </p:grpSpPr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C647078E-63F1-979F-DFD8-79F0F4FBE824}"/>
                  </a:ext>
                </a:extLst>
              </p:cNvPr>
              <p:cNvSpPr txBox="1"/>
              <p:nvPr/>
            </p:nvSpPr>
            <p:spPr>
              <a:xfrm>
                <a:off x="2258231" y="2809570"/>
                <a:ext cx="1052940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kumimoji="1" lang="en-US" altLang="zh-CN" sz="1800" dirty="0">
                    <a:latin typeface="Palatino" pitchFamily="2" charset="0"/>
                    <a:ea typeface="Palatino" pitchFamily="2" charset="0"/>
                  </a:rPr>
                  <a:t>visitor / </a:t>
                </a:r>
              </a:p>
              <a:p>
                <a:r>
                  <a:rPr kumimoji="1" lang="en-US" altLang="zh-CN" sz="1800" dirty="0" err="1">
                    <a:latin typeface="Palatino" pitchFamily="2" charset="0"/>
                    <a:ea typeface="Palatino" pitchFamily="2" charset="0"/>
                  </a:rPr>
                  <a:t>visitee</a:t>
                </a:r>
                <a:r>
                  <a:rPr kumimoji="1" lang="en-US" altLang="zh-CN" sz="1800" dirty="0">
                    <a:latin typeface="Palatino" pitchFamily="2" charset="0"/>
                    <a:ea typeface="Palatino" pitchFamily="2" charset="0"/>
                  </a:rPr>
                  <a:t> / </a:t>
                </a:r>
              </a:p>
              <a:p>
                <a:r>
                  <a:rPr kumimoji="1" lang="en-US" altLang="zh-CN" sz="1800" dirty="0">
                    <a:latin typeface="Palatino" pitchFamily="2" charset="0"/>
                    <a:ea typeface="Palatino" pitchFamily="2" charset="0"/>
                  </a:rPr>
                  <a:t>None</a:t>
                </a:r>
              </a:p>
              <a:p>
                <a:r>
                  <a:rPr kumimoji="1" lang="en-US" altLang="zh-CN" sz="1800" dirty="0">
                    <a:latin typeface="Palatino" pitchFamily="2" charset="0"/>
                    <a:ea typeface="Palatino" pitchFamily="2" charset="0"/>
                  </a:rPr>
                  <a:t> </a:t>
                </a:r>
                <a:endParaRPr kumimoji="1" lang="zh-CN" altLang="en-US" sz="1800" dirty="0">
                  <a:latin typeface="Palatino" pitchFamily="2" charset="0"/>
                  <a:ea typeface="Palatino" pitchFamily="2" charset="0"/>
                </a:endParaRPr>
              </a:p>
            </p:txBody>
          </p:sp>
          <p:cxnSp>
            <p:nvCxnSpPr>
              <p:cNvPr id="27" name="直线箭头连接符 65">
                <a:extLst>
                  <a:ext uri="{FF2B5EF4-FFF2-40B4-BE49-F238E27FC236}">
                    <a16:creationId xmlns:a16="http://schemas.microsoft.com/office/drawing/2014/main" id="{4CE9FC56-51C6-D8B6-FBE1-801B1F24002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924286" y="4675617"/>
                <a:ext cx="0" cy="375001"/>
              </a:xfrm>
              <a:prstGeom prst="straightConnector1">
                <a:avLst/>
              </a:prstGeom>
              <a:ln w="34925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线箭头连接符 87">
                <a:extLst>
                  <a:ext uri="{FF2B5EF4-FFF2-40B4-BE49-F238E27FC236}">
                    <a16:creationId xmlns:a16="http://schemas.microsoft.com/office/drawing/2014/main" id="{5120D9B9-8316-1D2A-2085-EB0E9659BC78}"/>
                  </a:ext>
                </a:extLst>
              </p:cNvPr>
              <p:cNvCxnSpPr/>
              <p:nvPr/>
            </p:nvCxnSpPr>
            <p:spPr>
              <a:xfrm flipV="1">
                <a:off x="2396841" y="3890756"/>
                <a:ext cx="0" cy="289994"/>
              </a:xfrm>
              <a:prstGeom prst="straightConnector1">
                <a:avLst/>
              </a:prstGeom>
              <a:ln w="34925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线箭头连接符 88">
                <a:extLst>
                  <a:ext uri="{FF2B5EF4-FFF2-40B4-BE49-F238E27FC236}">
                    <a16:creationId xmlns:a16="http://schemas.microsoft.com/office/drawing/2014/main" id="{E26C60C8-9793-29EF-A104-6F11EC676C5E}"/>
                  </a:ext>
                </a:extLst>
              </p:cNvPr>
              <p:cNvCxnSpPr/>
              <p:nvPr/>
            </p:nvCxnSpPr>
            <p:spPr>
              <a:xfrm flipV="1">
                <a:off x="2939970" y="3879181"/>
                <a:ext cx="0" cy="289994"/>
              </a:xfrm>
              <a:prstGeom prst="straightConnector1">
                <a:avLst/>
              </a:prstGeom>
              <a:ln w="34925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" name="矩形 33">
                <a:extLst>
                  <a:ext uri="{FF2B5EF4-FFF2-40B4-BE49-F238E27FC236}">
                    <a16:creationId xmlns:a16="http://schemas.microsoft.com/office/drawing/2014/main" id="{2613FD87-F4C4-DCB7-886F-B693EEEF3C07}"/>
                  </a:ext>
                </a:extLst>
              </p:cNvPr>
              <p:cNvSpPr/>
              <p:nvPr/>
            </p:nvSpPr>
            <p:spPr>
              <a:xfrm>
                <a:off x="2105069" y="2696142"/>
                <a:ext cx="1194131" cy="1109279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grpSp>
            <p:nvGrpSpPr>
              <p:cNvPr id="35" name="组合 34">
                <a:extLst>
                  <a:ext uri="{FF2B5EF4-FFF2-40B4-BE49-F238E27FC236}">
                    <a16:creationId xmlns:a16="http://schemas.microsoft.com/office/drawing/2014/main" id="{8323D84B-7A74-7E6C-241E-4C327083258A}"/>
                  </a:ext>
                </a:extLst>
              </p:cNvPr>
              <p:cNvGrpSpPr/>
              <p:nvPr/>
            </p:nvGrpSpPr>
            <p:grpSpPr>
              <a:xfrm>
                <a:off x="1830348" y="4184561"/>
                <a:ext cx="976294" cy="450773"/>
                <a:chOff x="2105069" y="4193042"/>
                <a:chExt cx="976294" cy="450773"/>
              </a:xfrm>
            </p:grpSpPr>
            <p:sp>
              <p:nvSpPr>
                <p:cNvPr id="42" name="文本框 41">
                  <a:extLst>
                    <a:ext uri="{FF2B5EF4-FFF2-40B4-BE49-F238E27FC236}">
                      <a16:creationId xmlns:a16="http://schemas.microsoft.com/office/drawing/2014/main" id="{B66EFB93-BF94-B1F8-26AE-F0BFF09A5786}"/>
                    </a:ext>
                  </a:extLst>
                </p:cNvPr>
                <p:cNvSpPr txBox="1"/>
                <p:nvPr/>
              </p:nvSpPr>
              <p:spPr>
                <a:xfrm>
                  <a:off x="2345357" y="4336038"/>
                  <a:ext cx="736006" cy="30777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400" i="1" dirty="0">
                      <a:latin typeface="Georgia" panose="02040502050405020303" pitchFamily="18" charset="0"/>
                    </a:rPr>
                    <a:t>visited</a:t>
                  </a:r>
                  <a:endParaRPr lang="zh-CN" altLang="en-US" sz="1400" i="1" dirty="0">
                    <a:latin typeface="Georgia" panose="02040502050405020303" pitchFamily="18" charset="0"/>
                  </a:endParaRPr>
                </a:p>
              </p:txBody>
            </p:sp>
            <p:pic>
              <p:nvPicPr>
                <p:cNvPr id="43" name="图片 42">
                  <a:extLst>
                    <a:ext uri="{FF2B5EF4-FFF2-40B4-BE49-F238E27FC236}">
                      <a16:creationId xmlns:a16="http://schemas.microsoft.com/office/drawing/2014/main" id="{8220010A-8D44-7CBF-331F-0CB158BD87E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rcRect r="34487" b="10288"/>
                <a:stretch/>
              </p:blipFill>
              <p:spPr>
                <a:xfrm>
                  <a:off x="2105069" y="4193042"/>
                  <a:ext cx="317501" cy="387774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2BDF0B4E-1FEA-6550-A278-0A575EC65FEC}"/>
                </a:ext>
              </a:extLst>
            </p:cNvPr>
            <p:cNvGrpSpPr/>
            <p:nvPr/>
          </p:nvGrpSpPr>
          <p:grpSpPr>
            <a:xfrm>
              <a:off x="2726385" y="4184561"/>
              <a:ext cx="976294" cy="450773"/>
              <a:chOff x="2105069" y="4193042"/>
              <a:chExt cx="976294" cy="450773"/>
            </a:xfrm>
          </p:grpSpPr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F2975593-B853-0E6C-E40E-6E6D602B4803}"/>
                  </a:ext>
                </a:extLst>
              </p:cNvPr>
              <p:cNvSpPr txBox="1"/>
              <p:nvPr/>
            </p:nvSpPr>
            <p:spPr>
              <a:xfrm>
                <a:off x="2345357" y="4336038"/>
                <a:ext cx="736006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>
                    <a:latin typeface="Georgia" panose="02040502050405020303" pitchFamily="18" charset="0"/>
                  </a:rPr>
                  <a:t>3</a:t>
                </a:r>
                <a:endParaRPr lang="zh-CN" altLang="en-US" sz="1400" dirty="0">
                  <a:latin typeface="Georgia" panose="02040502050405020303" pitchFamily="18" charset="0"/>
                </a:endParaRPr>
              </a:p>
            </p:txBody>
          </p:sp>
          <p:pic>
            <p:nvPicPr>
              <p:cNvPr id="25" name="图片 24">
                <a:extLst>
                  <a:ext uri="{FF2B5EF4-FFF2-40B4-BE49-F238E27FC236}">
                    <a16:creationId xmlns:a16="http://schemas.microsoft.com/office/drawing/2014/main" id="{CA19FBC3-8579-C343-8AC4-834DEB63D5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 r="34487" b="10288"/>
              <a:stretch/>
            </p:blipFill>
            <p:spPr>
              <a:xfrm>
                <a:off x="2105069" y="4193042"/>
                <a:ext cx="317501" cy="387774"/>
              </a:xfrm>
              <a:prstGeom prst="rect">
                <a:avLst/>
              </a:prstGeom>
            </p:spPr>
          </p:pic>
        </p:grpSp>
      </p:grp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3FB2C05A-ED98-AD47-9327-BEC24FA60DB0}"/>
              </a:ext>
            </a:extLst>
          </p:cNvPr>
          <p:cNvGrpSpPr/>
          <p:nvPr/>
        </p:nvGrpSpPr>
        <p:grpSpPr>
          <a:xfrm>
            <a:off x="9085367" y="2560224"/>
            <a:ext cx="1872331" cy="2354476"/>
            <a:chOff x="1830348" y="2696142"/>
            <a:chExt cx="1872331" cy="2354476"/>
          </a:xfrm>
        </p:grpSpPr>
        <p:grpSp>
          <p:nvGrpSpPr>
            <p:cNvPr id="46" name="组合 45">
              <a:extLst>
                <a:ext uri="{FF2B5EF4-FFF2-40B4-BE49-F238E27FC236}">
                  <a16:creationId xmlns:a16="http://schemas.microsoft.com/office/drawing/2014/main" id="{74F0B3E7-E851-AD3F-9154-3C2CF1886118}"/>
                </a:ext>
              </a:extLst>
            </p:cNvPr>
            <p:cNvGrpSpPr/>
            <p:nvPr/>
          </p:nvGrpSpPr>
          <p:grpSpPr>
            <a:xfrm>
              <a:off x="1830348" y="2696142"/>
              <a:ext cx="1480823" cy="2354476"/>
              <a:chOff x="1830348" y="2696142"/>
              <a:chExt cx="1480823" cy="2354476"/>
            </a:xfrm>
          </p:grpSpPr>
          <p:sp>
            <p:nvSpPr>
              <p:cNvPr id="52" name="文本框 51">
                <a:extLst>
                  <a:ext uri="{FF2B5EF4-FFF2-40B4-BE49-F238E27FC236}">
                    <a16:creationId xmlns:a16="http://schemas.microsoft.com/office/drawing/2014/main" id="{550972BC-D648-484A-9321-14EB2E97136B}"/>
                  </a:ext>
                </a:extLst>
              </p:cNvPr>
              <p:cNvSpPr txBox="1"/>
              <p:nvPr/>
            </p:nvSpPr>
            <p:spPr>
              <a:xfrm>
                <a:off x="2258231" y="2809570"/>
                <a:ext cx="1052940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kumimoji="1" lang="en-US" altLang="zh-CN" sz="1800" dirty="0">
                    <a:latin typeface="Palatino" pitchFamily="2" charset="0"/>
                    <a:ea typeface="Palatino" pitchFamily="2" charset="0"/>
                  </a:rPr>
                  <a:t>visitor / </a:t>
                </a:r>
              </a:p>
              <a:p>
                <a:r>
                  <a:rPr kumimoji="1" lang="en-US" altLang="zh-CN" sz="1800" dirty="0" err="1">
                    <a:latin typeface="Palatino" pitchFamily="2" charset="0"/>
                    <a:ea typeface="Palatino" pitchFamily="2" charset="0"/>
                  </a:rPr>
                  <a:t>visitee</a:t>
                </a:r>
                <a:r>
                  <a:rPr kumimoji="1" lang="en-US" altLang="zh-CN" sz="1800" dirty="0">
                    <a:latin typeface="Palatino" pitchFamily="2" charset="0"/>
                    <a:ea typeface="Palatino" pitchFamily="2" charset="0"/>
                  </a:rPr>
                  <a:t> / </a:t>
                </a:r>
              </a:p>
              <a:p>
                <a:r>
                  <a:rPr kumimoji="1" lang="en-US" altLang="zh-CN" sz="1800" dirty="0">
                    <a:latin typeface="Palatino" pitchFamily="2" charset="0"/>
                    <a:ea typeface="Palatino" pitchFamily="2" charset="0"/>
                  </a:rPr>
                  <a:t>None</a:t>
                </a:r>
              </a:p>
              <a:p>
                <a:r>
                  <a:rPr kumimoji="1" lang="en-US" altLang="zh-CN" sz="1800" dirty="0">
                    <a:latin typeface="Palatino" pitchFamily="2" charset="0"/>
                    <a:ea typeface="Palatino" pitchFamily="2" charset="0"/>
                  </a:rPr>
                  <a:t> </a:t>
                </a:r>
                <a:endParaRPr kumimoji="1" lang="zh-CN" altLang="en-US" sz="1800" dirty="0">
                  <a:latin typeface="Palatino" pitchFamily="2" charset="0"/>
                  <a:ea typeface="Palatino" pitchFamily="2" charset="0"/>
                </a:endParaRPr>
              </a:p>
            </p:txBody>
          </p:sp>
          <p:cxnSp>
            <p:nvCxnSpPr>
              <p:cNvPr id="53" name="直线箭头连接符 65">
                <a:extLst>
                  <a:ext uri="{FF2B5EF4-FFF2-40B4-BE49-F238E27FC236}">
                    <a16:creationId xmlns:a16="http://schemas.microsoft.com/office/drawing/2014/main" id="{B3914549-C970-E22B-8B79-CEF1DF0C123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924286" y="4675617"/>
                <a:ext cx="0" cy="375001"/>
              </a:xfrm>
              <a:prstGeom prst="straightConnector1">
                <a:avLst/>
              </a:prstGeom>
              <a:ln w="34925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直线箭头连接符 87">
                <a:extLst>
                  <a:ext uri="{FF2B5EF4-FFF2-40B4-BE49-F238E27FC236}">
                    <a16:creationId xmlns:a16="http://schemas.microsoft.com/office/drawing/2014/main" id="{5A760725-BE18-C3CC-BC35-E8AA563E4B0B}"/>
                  </a:ext>
                </a:extLst>
              </p:cNvPr>
              <p:cNvCxnSpPr/>
              <p:nvPr/>
            </p:nvCxnSpPr>
            <p:spPr>
              <a:xfrm flipV="1">
                <a:off x="2396841" y="3890756"/>
                <a:ext cx="0" cy="289994"/>
              </a:xfrm>
              <a:prstGeom prst="straightConnector1">
                <a:avLst/>
              </a:prstGeom>
              <a:ln w="34925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直线箭头连接符 88">
                <a:extLst>
                  <a:ext uri="{FF2B5EF4-FFF2-40B4-BE49-F238E27FC236}">
                    <a16:creationId xmlns:a16="http://schemas.microsoft.com/office/drawing/2014/main" id="{1C778768-CF1F-D3D9-588D-6E8DCF9ED612}"/>
                  </a:ext>
                </a:extLst>
              </p:cNvPr>
              <p:cNvCxnSpPr/>
              <p:nvPr/>
            </p:nvCxnSpPr>
            <p:spPr>
              <a:xfrm flipV="1">
                <a:off x="2939970" y="3879181"/>
                <a:ext cx="0" cy="289994"/>
              </a:xfrm>
              <a:prstGeom prst="straightConnector1">
                <a:avLst/>
              </a:prstGeom>
              <a:ln w="34925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" name="矩形 55">
                <a:extLst>
                  <a:ext uri="{FF2B5EF4-FFF2-40B4-BE49-F238E27FC236}">
                    <a16:creationId xmlns:a16="http://schemas.microsoft.com/office/drawing/2014/main" id="{57007355-5320-B895-38AC-5F2270D9CDC1}"/>
                  </a:ext>
                </a:extLst>
              </p:cNvPr>
              <p:cNvSpPr/>
              <p:nvPr/>
            </p:nvSpPr>
            <p:spPr>
              <a:xfrm>
                <a:off x="2105069" y="2696142"/>
                <a:ext cx="1194131" cy="1109279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grpSp>
            <p:nvGrpSpPr>
              <p:cNvPr id="57" name="组合 56">
                <a:extLst>
                  <a:ext uri="{FF2B5EF4-FFF2-40B4-BE49-F238E27FC236}">
                    <a16:creationId xmlns:a16="http://schemas.microsoft.com/office/drawing/2014/main" id="{178E0070-887C-B140-7CB1-B85624BC3924}"/>
                  </a:ext>
                </a:extLst>
              </p:cNvPr>
              <p:cNvGrpSpPr/>
              <p:nvPr/>
            </p:nvGrpSpPr>
            <p:grpSpPr>
              <a:xfrm>
                <a:off x="1830348" y="4184561"/>
                <a:ext cx="976294" cy="450773"/>
                <a:chOff x="2105069" y="4193042"/>
                <a:chExt cx="976294" cy="450773"/>
              </a:xfrm>
            </p:grpSpPr>
            <p:sp>
              <p:nvSpPr>
                <p:cNvPr id="58" name="文本框 57">
                  <a:extLst>
                    <a:ext uri="{FF2B5EF4-FFF2-40B4-BE49-F238E27FC236}">
                      <a16:creationId xmlns:a16="http://schemas.microsoft.com/office/drawing/2014/main" id="{F8B0786A-D099-6528-08BD-3579F66F02BA}"/>
                    </a:ext>
                  </a:extLst>
                </p:cNvPr>
                <p:cNvSpPr txBox="1"/>
                <p:nvPr/>
              </p:nvSpPr>
              <p:spPr>
                <a:xfrm>
                  <a:off x="2345357" y="4336038"/>
                  <a:ext cx="736006" cy="30777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400" i="1" dirty="0">
                      <a:latin typeface="Georgia" panose="02040502050405020303" pitchFamily="18" charset="0"/>
                    </a:rPr>
                    <a:t>visited</a:t>
                  </a:r>
                  <a:endParaRPr lang="zh-CN" altLang="en-US" sz="1400" i="1" dirty="0">
                    <a:latin typeface="Georgia" panose="02040502050405020303" pitchFamily="18" charset="0"/>
                  </a:endParaRPr>
                </a:p>
              </p:txBody>
            </p:sp>
            <p:pic>
              <p:nvPicPr>
                <p:cNvPr id="59" name="图片 58">
                  <a:extLst>
                    <a:ext uri="{FF2B5EF4-FFF2-40B4-BE49-F238E27FC236}">
                      <a16:creationId xmlns:a16="http://schemas.microsoft.com/office/drawing/2014/main" id="{B40BBF8D-31CD-85D7-D32C-EEEBD32301F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rcRect r="34487" b="10288"/>
                <a:stretch/>
              </p:blipFill>
              <p:spPr>
                <a:xfrm>
                  <a:off x="2105069" y="4193042"/>
                  <a:ext cx="317501" cy="387774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49" name="组合 48">
              <a:extLst>
                <a:ext uri="{FF2B5EF4-FFF2-40B4-BE49-F238E27FC236}">
                  <a16:creationId xmlns:a16="http://schemas.microsoft.com/office/drawing/2014/main" id="{E6A38732-E3FA-57A3-86AD-4C16D054C570}"/>
                </a:ext>
              </a:extLst>
            </p:cNvPr>
            <p:cNvGrpSpPr/>
            <p:nvPr/>
          </p:nvGrpSpPr>
          <p:grpSpPr>
            <a:xfrm>
              <a:off x="2726385" y="4184561"/>
              <a:ext cx="976294" cy="450773"/>
              <a:chOff x="2105069" y="4193042"/>
              <a:chExt cx="976294" cy="450773"/>
            </a:xfrm>
          </p:grpSpPr>
          <p:sp>
            <p:nvSpPr>
              <p:cNvPr id="50" name="文本框 49">
                <a:extLst>
                  <a:ext uri="{FF2B5EF4-FFF2-40B4-BE49-F238E27FC236}">
                    <a16:creationId xmlns:a16="http://schemas.microsoft.com/office/drawing/2014/main" id="{152D3A62-BBD2-BB26-C5DE-AEC3B2866378}"/>
                  </a:ext>
                </a:extLst>
              </p:cNvPr>
              <p:cNvSpPr txBox="1"/>
              <p:nvPr/>
            </p:nvSpPr>
            <p:spPr>
              <a:xfrm>
                <a:off x="2345357" y="4336038"/>
                <a:ext cx="736006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>
                    <a:latin typeface="Georgia" panose="02040502050405020303" pitchFamily="18" charset="0"/>
                  </a:rPr>
                  <a:t>4</a:t>
                </a:r>
                <a:endParaRPr lang="zh-CN" altLang="en-US" sz="1400" dirty="0">
                  <a:latin typeface="Georgia" panose="02040502050405020303" pitchFamily="18" charset="0"/>
                </a:endParaRPr>
              </a:p>
            </p:txBody>
          </p:sp>
          <p:pic>
            <p:nvPicPr>
              <p:cNvPr id="51" name="图片 50">
                <a:extLst>
                  <a:ext uri="{FF2B5EF4-FFF2-40B4-BE49-F238E27FC236}">
                    <a16:creationId xmlns:a16="http://schemas.microsoft.com/office/drawing/2014/main" id="{E4DFBB45-D9F4-4160-063C-3F2A8F19A8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 r="34487" b="10288"/>
              <a:stretch/>
            </p:blipFill>
            <p:spPr>
              <a:xfrm>
                <a:off x="2105069" y="4193042"/>
                <a:ext cx="317501" cy="387774"/>
              </a:xfrm>
              <a:prstGeom prst="rect">
                <a:avLst/>
              </a:prstGeom>
            </p:spPr>
          </p:pic>
        </p:grpSp>
      </p:grpSp>
      <p:grpSp>
        <p:nvGrpSpPr>
          <p:cNvPr id="60" name="组合 59">
            <a:extLst>
              <a:ext uri="{FF2B5EF4-FFF2-40B4-BE49-F238E27FC236}">
                <a16:creationId xmlns:a16="http://schemas.microsoft.com/office/drawing/2014/main" id="{FF484E6C-4FCC-0B98-83EE-E1A00D3D3FD8}"/>
              </a:ext>
            </a:extLst>
          </p:cNvPr>
          <p:cNvGrpSpPr/>
          <p:nvPr/>
        </p:nvGrpSpPr>
        <p:grpSpPr>
          <a:xfrm>
            <a:off x="10680696" y="2560224"/>
            <a:ext cx="1872331" cy="2354476"/>
            <a:chOff x="1830348" y="2696142"/>
            <a:chExt cx="1872331" cy="2354476"/>
          </a:xfrm>
        </p:grpSpPr>
        <p:grpSp>
          <p:nvGrpSpPr>
            <p:cNvPr id="61" name="组合 60">
              <a:extLst>
                <a:ext uri="{FF2B5EF4-FFF2-40B4-BE49-F238E27FC236}">
                  <a16:creationId xmlns:a16="http://schemas.microsoft.com/office/drawing/2014/main" id="{9D0A109C-8FC9-4A99-14EB-4C4BDA18ED14}"/>
                </a:ext>
              </a:extLst>
            </p:cNvPr>
            <p:cNvGrpSpPr/>
            <p:nvPr/>
          </p:nvGrpSpPr>
          <p:grpSpPr>
            <a:xfrm>
              <a:off x="1830348" y="2696142"/>
              <a:ext cx="1480823" cy="2354476"/>
              <a:chOff x="1830348" y="2696142"/>
              <a:chExt cx="1480823" cy="2354476"/>
            </a:xfrm>
          </p:grpSpPr>
          <p:sp>
            <p:nvSpPr>
              <p:cNvPr id="65" name="文本框 64">
                <a:extLst>
                  <a:ext uri="{FF2B5EF4-FFF2-40B4-BE49-F238E27FC236}">
                    <a16:creationId xmlns:a16="http://schemas.microsoft.com/office/drawing/2014/main" id="{C1ED2763-F3DE-0FD0-421D-4A1821CF7D42}"/>
                  </a:ext>
                </a:extLst>
              </p:cNvPr>
              <p:cNvSpPr txBox="1"/>
              <p:nvPr/>
            </p:nvSpPr>
            <p:spPr>
              <a:xfrm>
                <a:off x="2258231" y="2809570"/>
                <a:ext cx="1052940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kumimoji="1" lang="en-US" altLang="zh-CN" sz="1800" dirty="0">
                    <a:latin typeface="Palatino" pitchFamily="2" charset="0"/>
                    <a:ea typeface="Palatino" pitchFamily="2" charset="0"/>
                  </a:rPr>
                  <a:t>visitor / </a:t>
                </a:r>
              </a:p>
              <a:p>
                <a:r>
                  <a:rPr kumimoji="1" lang="en-US" altLang="zh-CN" sz="1800" dirty="0" err="1">
                    <a:latin typeface="Palatino" pitchFamily="2" charset="0"/>
                    <a:ea typeface="Palatino" pitchFamily="2" charset="0"/>
                  </a:rPr>
                  <a:t>visitee</a:t>
                </a:r>
                <a:r>
                  <a:rPr kumimoji="1" lang="en-US" altLang="zh-CN" sz="1800" dirty="0">
                    <a:latin typeface="Palatino" pitchFamily="2" charset="0"/>
                    <a:ea typeface="Palatino" pitchFamily="2" charset="0"/>
                  </a:rPr>
                  <a:t> / </a:t>
                </a:r>
              </a:p>
              <a:p>
                <a:r>
                  <a:rPr kumimoji="1" lang="en-US" altLang="zh-CN" sz="1800" dirty="0">
                    <a:latin typeface="Palatino" pitchFamily="2" charset="0"/>
                    <a:ea typeface="Palatino" pitchFamily="2" charset="0"/>
                  </a:rPr>
                  <a:t>None</a:t>
                </a:r>
              </a:p>
              <a:p>
                <a:r>
                  <a:rPr kumimoji="1" lang="en-US" altLang="zh-CN" sz="1800" dirty="0">
                    <a:latin typeface="Palatino" pitchFamily="2" charset="0"/>
                    <a:ea typeface="Palatino" pitchFamily="2" charset="0"/>
                  </a:rPr>
                  <a:t> </a:t>
                </a:r>
                <a:endParaRPr kumimoji="1" lang="zh-CN" altLang="en-US" sz="1800" dirty="0">
                  <a:latin typeface="Palatino" pitchFamily="2" charset="0"/>
                  <a:ea typeface="Palatino" pitchFamily="2" charset="0"/>
                </a:endParaRPr>
              </a:p>
            </p:txBody>
          </p:sp>
          <p:cxnSp>
            <p:nvCxnSpPr>
              <p:cNvPr id="67" name="直线箭头连接符 65">
                <a:extLst>
                  <a:ext uri="{FF2B5EF4-FFF2-40B4-BE49-F238E27FC236}">
                    <a16:creationId xmlns:a16="http://schemas.microsoft.com/office/drawing/2014/main" id="{D20465E6-352D-9E72-C38A-0636F32ACF7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924286" y="4675617"/>
                <a:ext cx="0" cy="375001"/>
              </a:xfrm>
              <a:prstGeom prst="straightConnector1">
                <a:avLst/>
              </a:prstGeom>
              <a:ln w="34925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直线箭头连接符 87">
                <a:extLst>
                  <a:ext uri="{FF2B5EF4-FFF2-40B4-BE49-F238E27FC236}">
                    <a16:creationId xmlns:a16="http://schemas.microsoft.com/office/drawing/2014/main" id="{5A65E3FF-210E-C96D-2587-493C33B59802}"/>
                  </a:ext>
                </a:extLst>
              </p:cNvPr>
              <p:cNvCxnSpPr/>
              <p:nvPr/>
            </p:nvCxnSpPr>
            <p:spPr>
              <a:xfrm flipV="1">
                <a:off x="2396841" y="3890756"/>
                <a:ext cx="0" cy="289994"/>
              </a:xfrm>
              <a:prstGeom prst="straightConnector1">
                <a:avLst/>
              </a:prstGeom>
              <a:ln w="34925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直线箭头连接符 88">
                <a:extLst>
                  <a:ext uri="{FF2B5EF4-FFF2-40B4-BE49-F238E27FC236}">
                    <a16:creationId xmlns:a16="http://schemas.microsoft.com/office/drawing/2014/main" id="{16BB5381-1347-9541-804E-CF43A5E499D6}"/>
                  </a:ext>
                </a:extLst>
              </p:cNvPr>
              <p:cNvCxnSpPr/>
              <p:nvPr/>
            </p:nvCxnSpPr>
            <p:spPr>
              <a:xfrm flipV="1">
                <a:off x="2939970" y="3879181"/>
                <a:ext cx="0" cy="289994"/>
              </a:xfrm>
              <a:prstGeom prst="straightConnector1">
                <a:avLst/>
              </a:prstGeom>
              <a:ln w="34925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0" name="矩形 69">
                <a:extLst>
                  <a:ext uri="{FF2B5EF4-FFF2-40B4-BE49-F238E27FC236}">
                    <a16:creationId xmlns:a16="http://schemas.microsoft.com/office/drawing/2014/main" id="{BBAC65D5-2CB4-FC28-3F35-01B0910CFD49}"/>
                  </a:ext>
                </a:extLst>
              </p:cNvPr>
              <p:cNvSpPr/>
              <p:nvPr/>
            </p:nvSpPr>
            <p:spPr>
              <a:xfrm>
                <a:off x="2105069" y="2696142"/>
                <a:ext cx="1194131" cy="1109279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grpSp>
            <p:nvGrpSpPr>
              <p:cNvPr id="71" name="组合 70">
                <a:extLst>
                  <a:ext uri="{FF2B5EF4-FFF2-40B4-BE49-F238E27FC236}">
                    <a16:creationId xmlns:a16="http://schemas.microsoft.com/office/drawing/2014/main" id="{F92C42A6-DCEF-50DC-242E-ACE7481748E8}"/>
                  </a:ext>
                </a:extLst>
              </p:cNvPr>
              <p:cNvGrpSpPr/>
              <p:nvPr/>
            </p:nvGrpSpPr>
            <p:grpSpPr>
              <a:xfrm>
                <a:off x="1830348" y="4184561"/>
                <a:ext cx="976294" cy="450773"/>
                <a:chOff x="2105069" y="4193042"/>
                <a:chExt cx="976294" cy="450773"/>
              </a:xfrm>
            </p:grpSpPr>
            <p:sp>
              <p:nvSpPr>
                <p:cNvPr id="72" name="文本框 71">
                  <a:extLst>
                    <a:ext uri="{FF2B5EF4-FFF2-40B4-BE49-F238E27FC236}">
                      <a16:creationId xmlns:a16="http://schemas.microsoft.com/office/drawing/2014/main" id="{94CD1F00-7CFB-0360-1D52-D5D9E469B51C}"/>
                    </a:ext>
                  </a:extLst>
                </p:cNvPr>
                <p:cNvSpPr txBox="1"/>
                <p:nvPr/>
              </p:nvSpPr>
              <p:spPr>
                <a:xfrm>
                  <a:off x="2345357" y="4336038"/>
                  <a:ext cx="736006" cy="30777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400" i="1" dirty="0">
                      <a:latin typeface="Georgia" panose="02040502050405020303" pitchFamily="18" charset="0"/>
                    </a:rPr>
                    <a:t>visited</a:t>
                  </a:r>
                  <a:endParaRPr lang="zh-CN" altLang="en-US" sz="1400" i="1" dirty="0">
                    <a:latin typeface="Georgia" panose="02040502050405020303" pitchFamily="18" charset="0"/>
                  </a:endParaRPr>
                </a:p>
              </p:txBody>
            </p:sp>
            <p:pic>
              <p:nvPicPr>
                <p:cNvPr id="73" name="图片 72">
                  <a:extLst>
                    <a:ext uri="{FF2B5EF4-FFF2-40B4-BE49-F238E27FC236}">
                      <a16:creationId xmlns:a16="http://schemas.microsoft.com/office/drawing/2014/main" id="{CBAAB856-D0C9-2817-1418-E7325C4FC3B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rcRect r="34487" b="10288"/>
                <a:stretch/>
              </p:blipFill>
              <p:spPr>
                <a:xfrm>
                  <a:off x="2105069" y="4193042"/>
                  <a:ext cx="317501" cy="387774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62" name="组合 61">
              <a:extLst>
                <a:ext uri="{FF2B5EF4-FFF2-40B4-BE49-F238E27FC236}">
                  <a16:creationId xmlns:a16="http://schemas.microsoft.com/office/drawing/2014/main" id="{9EB64065-90AC-8B78-8F10-327AB1E2F4B2}"/>
                </a:ext>
              </a:extLst>
            </p:cNvPr>
            <p:cNvGrpSpPr/>
            <p:nvPr/>
          </p:nvGrpSpPr>
          <p:grpSpPr>
            <a:xfrm>
              <a:off x="2726385" y="4184561"/>
              <a:ext cx="976294" cy="450773"/>
              <a:chOff x="2105069" y="4193042"/>
              <a:chExt cx="976294" cy="450773"/>
            </a:xfrm>
          </p:grpSpPr>
          <p:sp>
            <p:nvSpPr>
              <p:cNvPr id="63" name="文本框 62">
                <a:extLst>
                  <a:ext uri="{FF2B5EF4-FFF2-40B4-BE49-F238E27FC236}">
                    <a16:creationId xmlns:a16="http://schemas.microsoft.com/office/drawing/2014/main" id="{46C03D01-38A6-46DA-A94D-CE265B631DFE}"/>
                  </a:ext>
                </a:extLst>
              </p:cNvPr>
              <p:cNvSpPr txBox="1"/>
              <p:nvPr/>
            </p:nvSpPr>
            <p:spPr>
              <a:xfrm>
                <a:off x="2345357" y="4336038"/>
                <a:ext cx="736006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>
                    <a:latin typeface="Georgia" panose="02040502050405020303" pitchFamily="18" charset="0"/>
                  </a:rPr>
                  <a:t>5</a:t>
                </a:r>
                <a:endParaRPr lang="zh-CN" altLang="en-US" sz="1400" dirty="0">
                  <a:latin typeface="Georgia" panose="02040502050405020303" pitchFamily="18" charset="0"/>
                </a:endParaRPr>
              </a:p>
            </p:txBody>
          </p:sp>
          <p:pic>
            <p:nvPicPr>
              <p:cNvPr id="64" name="图片 63">
                <a:extLst>
                  <a:ext uri="{FF2B5EF4-FFF2-40B4-BE49-F238E27FC236}">
                    <a16:creationId xmlns:a16="http://schemas.microsoft.com/office/drawing/2014/main" id="{D896BF72-A899-C223-034F-A819909DF8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 r="34487" b="10288"/>
              <a:stretch/>
            </p:blipFill>
            <p:spPr>
              <a:xfrm>
                <a:off x="2105069" y="4193042"/>
                <a:ext cx="317501" cy="387774"/>
              </a:xfrm>
              <a:prstGeom prst="rect">
                <a:avLst/>
              </a:prstGeom>
            </p:spPr>
          </p:pic>
        </p:grpSp>
      </p:grpSp>
      <p:sp>
        <p:nvSpPr>
          <p:cNvPr id="44" name="灯片编号占位符 43">
            <a:extLst>
              <a:ext uri="{FF2B5EF4-FFF2-40B4-BE49-F238E27FC236}">
                <a16:creationId xmlns:a16="http://schemas.microsoft.com/office/drawing/2014/main" id="{2C44E69E-7B0F-E4FF-890C-55DC36035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48</a:t>
            </a:fld>
            <a:endParaRPr lang="en-US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em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21B20DC-38B5-071B-C281-F35710FDC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49</a:t>
            </a:fld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em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E608B26-F951-4986-D080-F6C78B76DF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5</a:t>
            </a:fld>
            <a:endParaRPr 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A1A145C-2F65-11E1-09F0-22446751EF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1242" y="7061430"/>
            <a:ext cx="657225" cy="409575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em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052" y="134469"/>
            <a:ext cx="3171637" cy="769441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36286" y="268938"/>
            <a:ext cx="902202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GB" altLang="zh-CN" sz="4400" b="1" dirty="0">
                <a:latin typeface="Palatino" pitchFamily="2" charset="0"/>
                <a:ea typeface="Palatino" pitchFamily="2" charset="0"/>
                <a:cs typeface="Times New Roman" panose="02020603050405020304" pitchFamily="18" charset="0"/>
              </a:rPr>
              <a:t>Machine Reading Comprehension</a:t>
            </a:r>
            <a:endParaRPr kumimoji="1" lang="zh-CN" altLang="en-US" sz="4400" b="1" dirty="0">
              <a:latin typeface="Palatino" pitchFamily="2" charset="0"/>
              <a:ea typeface="Palatino" pitchFamily="2" charset="0"/>
              <a:cs typeface="Times New Roman" panose="02020603050405020304" pitchFamily="18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67F475B-0B21-B839-07C0-CB631B689502}"/>
              </a:ext>
            </a:extLst>
          </p:cNvPr>
          <p:cNvSpPr/>
          <p:nvPr/>
        </p:nvSpPr>
        <p:spPr>
          <a:xfrm>
            <a:off x="754216" y="7264840"/>
            <a:ext cx="663388" cy="405517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49331B1-5DB0-EBF1-6C88-0EBF5CAA5C0F}"/>
              </a:ext>
            </a:extLst>
          </p:cNvPr>
          <p:cNvSpPr/>
          <p:nvPr/>
        </p:nvSpPr>
        <p:spPr>
          <a:xfrm>
            <a:off x="754216" y="2850776"/>
            <a:ext cx="12145996" cy="4279595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7453F1DC-3DF9-856C-8A28-EA79E98926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50</a:t>
            </a:fld>
            <a:endParaRPr 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8485AA48-60EC-0ED4-CCEC-B3F798F9D9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9548" y="1245018"/>
            <a:ext cx="12705537" cy="2284319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87807C-33FA-C415-28BE-221DD5AFE2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emp.png">
            <a:extLst>
              <a:ext uri="{FF2B5EF4-FFF2-40B4-BE49-F238E27FC236}">
                <a16:creationId xmlns:a16="http://schemas.microsoft.com/office/drawing/2014/main" id="{F0D61F66-DB33-80B7-A178-6A9C930F70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779154F-029F-E87F-CC6E-443361D699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052" y="134469"/>
            <a:ext cx="3171637" cy="769441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E02ED051-DFBB-2D5D-191E-38E96BE153CC}"/>
              </a:ext>
            </a:extLst>
          </p:cNvPr>
          <p:cNvSpPr txBox="1"/>
          <p:nvPr/>
        </p:nvSpPr>
        <p:spPr>
          <a:xfrm>
            <a:off x="736286" y="268938"/>
            <a:ext cx="902202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GB" altLang="zh-CN" sz="4400" b="1" dirty="0">
                <a:latin typeface="Palatino" pitchFamily="2" charset="0"/>
                <a:ea typeface="Palatino" pitchFamily="2" charset="0"/>
                <a:cs typeface="Times New Roman" panose="02020603050405020304" pitchFamily="18" charset="0"/>
              </a:rPr>
              <a:t>Machine Reading Comprehension</a:t>
            </a:r>
            <a:endParaRPr kumimoji="1" lang="zh-CN" altLang="en-US" sz="4400" b="1" dirty="0">
              <a:latin typeface="Palatino" pitchFamily="2" charset="0"/>
              <a:ea typeface="Palatino" pitchFamily="2" charset="0"/>
              <a:cs typeface="Times New Roman" panose="02020603050405020304" pitchFamily="18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7BF891E-7372-38DF-5345-C9B31E34038B}"/>
              </a:ext>
            </a:extLst>
          </p:cNvPr>
          <p:cNvSpPr/>
          <p:nvPr/>
        </p:nvSpPr>
        <p:spPr>
          <a:xfrm>
            <a:off x="754216" y="7264840"/>
            <a:ext cx="663388" cy="405517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E1C10A7-1A9C-7A81-1F14-C7ACF6A87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87495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em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521" y="163605"/>
            <a:ext cx="3805998" cy="710453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36286" y="268938"/>
            <a:ext cx="277640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GB" altLang="zh-CN" sz="4400" b="1" dirty="0">
                <a:latin typeface="Palatino" pitchFamily="2" charset="0"/>
                <a:ea typeface="Palatino" pitchFamily="2" charset="0"/>
                <a:cs typeface="Times New Roman" panose="02020603050405020304" pitchFamily="18" charset="0"/>
              </a:rPr>
              <a:t>Table</a:t>
            </a:r>
            <a:r>
              <a:rPr kumimoji="1" lang="zh-CN" altLang="en-US" sz="4400" b="1" dirty="0">
                <a:latin typeface="Palatino" pitchFamily="2" charset="0"/>
                <a:ea typeface="Palatino" pitchFamily="2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4400" b="1" dirty="0">
                <a:latin typeface="Palatino" pitchFamily="2" charset="0"/>
                <a:ea typeface="Palatino" pitchFamily="2" charset="0"/>
                <a:cs typeface="Times New Roman" panose="02020603050405020304" pitchFamily="18" charset="0"/>
              </a:rPr>
              <a:t>QA</a:t>
            </a:r>
            <a:r>
              <a:rPr kumimoji="1" lang="zh-CN" altLang="en-US" sz="4400" b="1" dirty="0">
                <a:latin typeface="Palatino" pitchFamily="2" charset="0"/>
                <a:ea typeface="Palatino" pitchFamily="2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D42818E6-754D-2D85-CBA9-A26DDD2F5E6E}"/>
              </a:ext>
            </a:extLst>
          </p:cNvPr>
          <p:cNvSpPr/>
          <p:nvPr/>
        </p:nvSpPr>
        <p:spPr>
          <a:xfrm>
            <a:off x="824754" y="7160694"/>
            <a:ext cx="663388" cy="405517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04F3F8F-859A-657F-3752-5358272BC511}"/>
              </a:ext>
            </a:extLst>
          </p:cNvPr>
          <p:cNvSpPr txBox="1"/>
          <p:nvPr/>
        </p:nvSpPr>
        <p:spPr>
          <a:xfrm>
            <a:off x="1156447" y="7160694"/>
            <a:ext cx="12009219" cy="92333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zh-CN" b="0" i="1" dirty="0">
                <a:solidFill>
                  <a:srgbClr val="7D7D7D"/>
                </a:solidFill>
                <a:effectLst/>
                <a:latin typeface="Palatino"/>
              </a:rPr>
              <a:t>Pan, F., Canim, M., Glass, M., </a:t>
            </a:r>
            <a:r>
              <a:rPr lang="en-US" altLang="zh-CN" b="0" i="1" dirty="0" err="1">
                <a:solidFill>
                  <a:srgbClr val="7D7D7D"/>
                </a:solidFill>
                <a:effectLst/>
                <a:latin typeface="Palatino"/>
              </a:rPr>
              <a:t>Gliozzo</a:t>
            </a:r>
            <a:r>
              <a:rPr lang="en-US" altLang="zh-CN" b="0" i="1" dirty="0">
                <a:solidFill>
                  <a:srgbClr val="7D7D7D"/>
                </a:solidFill>
                <a:effectLst/>
                <a:latin typeface="Palatino"/>
              </a:rPr>
              <a:t>, A., &amp; Fox, P. (2021). CLTR: An end-to-end, transformer-based system for cell-level table retrieval and table question answering. In Proceedings of the 59th Annual Meeting of the Association for Computational Linguistics and the 11th International Joint Conference on Natural Language Processing: System Demonstrations.</a:t>
            </a:r>
            <a:endParaRPr lang="zh-CN" altLang="en-US" i="1" dirty="0">
              <a:solidFill>
                <a:srgbClr val="7D7D7D"/>
              </a:solidFill>
              <a:latin typeface="Palatino"/>
            </a:endParaRPr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BA419F86-6596-2CD2-87C8-C6C783720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52</a:t>
            </a:fld>
            <a:endParaRPr lang="en-US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em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8961" y="1856909"/>
            <a:ext cx="401866" cy="388470"/>
          </a:xfrm>
          <a:prstGeom prst="rect">
            <a:avLst/>
          </a:prstGeom>
        </p:spPr>
      </p:pic>
      <p:pic>
        <p:nvPicPr>
          <p:cNvPr id="14" name="图片 13" descr="背景图案&#10;&#10;AI 生成的内容可能不正确。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0827" y="1900518"/>
            <a:ext cx="9185114" cy="401917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370827" y="1789534"/>
            <a:ext cx="71538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>
                <a:latin typeface="Palatino" pitchFamily="2" charset="0"/>
                <a:ea typeface="Palatino" pitchFamily="2" charset="0"/>
              </a:rPr>
              <a:t>Template-based</a:t>
            </a:r>
            <a:r>
              <a:rPr kumimoji="1" lang="zh-CN" altLang="en-US" sz="2800" dirty="0">
                <a:latin typeface="Palatino" pitchFamily="2" charset="0"/>
                <a:ea typeface="Palatino" pitchFamily="2" charset="0"/>
              </a:rPr>
              <a:t> </a:t>
            </a:r>
            <a:r>
              <a:rPr kumimoji="1" lang="en-US" altLang="zh-CN" sz="2800" dirty="0">
                <a:latin typeface="Palatino" pitchFamily="2" charset="0"/>
                <a:ea typeface="Palatino" pitchFamily="2" charset="0"/>
              </a:rPr>
              <a:t>BART</a:t>
            </a:r>
            <a:r>
              <a:rPr kumimoji="1" lang="zh-CN" altLang="en-US" sz="2800" dirty="0">
                <a:latin typeface="Palatino" pitchFamily="2" charset="0"/>
                <a:ea typeface="Palatino" pitchFamily="2" charset="0"/>
              </a:rPr>
              <a:t> </a:t>
            </a:r>
            <a:r>
              <a:rPr kumimoji="1" lang="en-US" altLang="zh-CN" sz="2800" dirty="0">
                <a:latin typeface="Palatino" pitchFamily="2" charset="0"/>
                <a:ea typeface="Palatino" pitchFamily="2" charset="0"/>
              </a:rPr>
              <a:t>NER,</a:t>
            </a:r>
            <a:r>
              <a:rPr kumimoji="1" lang="zh-CN" altLang="en-US" sz="2800" dirty="0">
                <a:latin typeface="Palatino" pitchFamily="2" charset="0"/>
                <a:ea typeface="Palatino" pitchFamily="2" charset="0"/>
              </a:rPr>
              <a:t> </a:t>
            </a:r>
            <a:r>
              <a:rPr kumimoji="1" lang="en-US" altLang="zh-CN" sz="2800" dirty="0">
                <a:latin typeface="Palatino" pitchFamily="2" charset="0"/>
                <a:ea typeface="Palatino" pitchFamily="2" charset="0"/>
              </a:rPr>
              <a:t>template:</a:t>
            </a:r>
            <a:endParaRPr kumimoji="1" lang="zh-CN" altLang="en-US" sz="2800" dirty="0">
              <a:latin typeface="Palatino" pitchFamily="2" charset="0"/>
              <a:ea typeface="Palatino" pitchFamily="2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rcRect l="3726" t="8448" b="21225"/>
          <a:stretch>
            <a:fillRect/>
          </a:stretch>
        </p:blipFill>
        <p:spPr>
          <a:xfrm>
            <a:off x="7603564" y="1843462"/>
            <a:ext cx="4169335" cy="401917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9CC7FF0B-30CD-1961-E1C3-B1F6DEA6055B}"/>
              </a:ext>
            </a:extLst>
          </p:cNvPr>
          <p:cNvSpPr/>
          <p:nvPr/>
        </p:nvSpPr>
        <p:spPr>
          <a:xfrm>
            <a:off x="3257923" y="2344131"/>
            <a:ext cx="8292353" cy="3218329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形 8">
            <a:extLst>
              <a:ext uri="{FF2B5EF4-FFF2-40B4-BE49-F238E27FC236}">
                <a16:creationId xmlns:a16="http://schemas.microsoft.com/office/drawing/2014/main" id="{FD676960-13DB-0675-A5D6-EB02C80587C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703853" y="3128121"/>
            <a:ext cx="10836756" cy="2994773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EA7512AA-84E3-B0BE-1D50-12AF02D2E44F}"/>
              </a:ext>
            </a:extLst>
          </p:cNvPr>
          <p:cNvSpPr/>
          <p:nvPr/>
        </p:nvSpPr>
        <p:spPr>
          <a:xfrm>
            <a:off x="968961" y="7088977"/>
            <a:ext cx="663388" cy="405517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灯片编号占位符 10">
            <a:extLst>
              <a:ext uri="{FF2B5EF4-FFF2-40B4-BE49-F238E27FC236}">
                <a16:creationId xmlns:a16="http://schemas.microsoft.com/office/drawing/2014/main" id="{C4DDF4CE-7F5A-A3FD-3850-AE43BA67D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53</a:t>
            </a:fld>
            <a:endParaRPr lang="en-US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em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4" name="图片 3" descr="图片包含 形状&#10;&#10;AI 生成的内容可能不正确。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746" y="1123950"/>
            <a:ext cx="12469159" cy="2990850"/>
          </a:xfrm>
          <a:prstGeom prst="rect">
            <a:avLst/>
          </a:prstGeom>
        </p:spPr>
      </p:pic>
      <p:pic>
        <p:nvPicPr>
          <p:cNvPr id="9" name="图片 8" descr="图片包含 形状&#10;&#10;AI 生成的内容可能不正确。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1178" y="4114800"/>
            <a:ext cx="12469159" cy="29908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1F88814-A726-953C-E092-2157251B6B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746" y="1853786"/>
            <a:ext cx="13359757" cy="4522028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5F182991-40C2-5266-8567-C060F38E5AD9}"/>
              </a:ext>
            </a:extLst>
          </p:cNvPr>
          <p:cNvSpPr/>
          <p:nvPr/>
        </p:nvSpPr>
        <p:spPr>
          <a:xfrm>
            <a:off x="762746" y="7105650"/>
            <a:ext cx="663388" cy="405517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1B71807-9615-53AB-B669-F7878129E650}"/>
              </a:ext>
            </a:extLst>
          </p:cNvPr>
          <p:cNvSpPr txBox="1"/>
          <p:nvPr/>
        </p:nvSpPr>
        <p:spPr>
          <a:xfrm>
            <a:off x="1426134" y="7157224"/>
            <a:ext cx="11805771" cy="101566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zh-CN" sz="2000" b="0" i="1" dirty="0">
                <a:solidFill>
                  <a:srgbClr val="7D7D7D"/>
                </a:solidFill>
                <a:effectLst/>
                <a:latin typeface="Palatino"/>
              </a:rPr>
              <a:t>Li, S., Ji, H., &amp; Han, J. (2021). Document-level event argument extraction by conditional generation. Proceedings of the 2021 Conference of the North American Chapter of the Association for Computational Linguistics: Human Language Technologies .</a:t>
            </a:r>
            <a:endParaRPr lang="zh-CN" altLang="en-US" sz="2000" i="1" dirty="0">
              <a:solidFill>
                <a:srgbClr val="7D7D7D"/>
              </a:solidFill>
              <a:latin typeface="Palatino"/>
            </a:endParaRPr>
          </a:p>
        </p:txBody>
      </p:sp>
      <p:sp>
        <p:nvSpPr>
          <p:cNvPr id="10" name="灯片编号占位符 9">
            <a:extLst>
              <a:ext uri="{FF2B5EF4-FFF2-40B4-BE49-F238E27FC236}">
                <a16:creationId xmlns:a16="http://schemas.microsoft.com/office/drawing/2014/main" id="{777DA3EA-D71A-E7D6-ACC0-9B41302688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54</a:t>
            </a:fld>
            <a:endParaRPr lang="en-US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徽标&#10;&#10;AI 生成的内容可能不正确。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21533" y="147484"/>
            <a:ext cx="4380265" cy="1002889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08140" y="292442"/>
            <a:ext cx="225254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400" b="1" dirty="0">
                <a:latin typeface="Palatino" pitchFamily="2" charset="0"/>
                <a:ea typeface="Palatino" pitchFamily="2" charset="0"/>
                <a:cs typeface="Times New Roman" panose="02020603050405020304" pitchFamily="18" charset="0"/>
              </a:rPr>
              <a:t>Content</a:t>
            </a:r>
            <a:endParaRPr kumimoji="1" lang="zh-CN" altLang="en-US" sz="4400" b="1" dirty="0">
              <a:latin typeface="Palatino" pitchFamily="2" charset="0"/>
              <a:ea typeface="Palatino" pitchFamily="2" charset="0"/>
              <a:cs typeface="Times New Roman" panose="02020603050405020304" pitchFamily="18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08140" y="1104518"/>
            <a:ext cx="10977615" cy="7017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GB" altLang="zh-CN" sz="2400" dirty="0">
                <a:latin typeface="Palatino" pitchFamily="2" charset="0"/>
                <a:ea typeface="Palatino" pitchFamily="2" charset="0"/>
                <a:cs typeface="Times New Roman" panose="02020603050405020304" pitchFamily="18" charset="0"/>
              </a:rPr>
              <a:t>13.1 Transformer Pre-training</a:t>
            </a:r>
          </a:p>
          <a:p>
            <a:pPr lvl="1">
              <a:lnSpc>
                <a:spcPct val="150000"/>
              </a:lnSpc>
            </a:pPr>
            <a:r>
              <a:rPr kumimoji="1" lang="en-GB" altLang="zh-CN" sz="2400" dirty="0">
                <a:latin typeface="Palatino" pitchFamily="2" charset="0"/>
                <a:ea typeface="Palatino" pitchFamily="2" charset="0"/>
                <a:cs typeface="Times New Roman" panose="02020603050405020304" pitchFamily="18" charset="0"/>
              </a:rPr>
              <a:t>13.1.1 GPT: Generative Pre-Training</a:t>
            </a:r>
          </a:p>
          <a:p>
            <a:pPr lvl="1">
              <a:lnSpc>
                <a:spcPct val="150000"/>
              </a:lnSpc>
            </a:pPr>
            <a:r>
              <a:rPr kumimoji="1" lang="en-GB" altLang="zh-CN" sz="2400" dirty="0">
                <a:latin typeface="Palatino" pitchFamily="2" charset="0"/>
                <a:ea typeface="Palatino" pitchFamily="2" charset="0"/>
                <a:cs typeface="Times New Roman" panose="02020603050405020304" pitchFamily="18" charset="0"/>
              </a:rPr>
              <a:t>13.1.2 BERT: Bidirectional Encoder Representations from Transformer</a:t>
            </a:r>
          </a:p>
          <a:p>
            <a:pPr lvl="1">
              <a:lnSpc>
                <a:spcPct val="150000"/>
              </a:lnSpc>
            </a:pPr>
            <a:r>
              <a:rPr kumimoji="1" lang="en-GB" altLang="zh-CN" sz="2400" dirty="0">
                <a:latin typeface="Palatino" pitchFamily="2" charset="0"/>
                <a:ea typeface="Palatino" pitchFamily="2" charset="0"/>
                <a:cs typeface="Times New Roman" panose="02020603050405020304" pitchFamily="18" charset="0"/>
              </a:rPr>
              <a:t>13.1.3 BART: Bidirectional and Auto-Regressive Transformer</a:t>
            </a:r>
          </a:p>
          <a:p>
            <a:pPr>
              <a:lnSpc>
                <a:spcPct val="150000"/>
              </a:lnSpc>
            </a:pPr>
            <a:r>
              <a:rPr kumimoji="1" lang="en-GB" altLang="zh-CN" sz="2400" dirty="0">
                <a:latin typeface="Palatino" pitchFamily="2" charset="0"/>
                <a:ea typeface="Palatino" pitchFamily="2" charset="0"/>
                <a:cs typeface="Times New Roman" panose="02020603050405020304" pitchFamily="18" charset="0"/>
              </a:rPr>
              <a:t>13.2 Using Pre-trained Transformer for Solving NLP Tasks</a:t>
            </a:r>
          </a:p>
          <a:p>
            <a:pPr lvl="1">
              <a:lnSpc>
                <a:spcPct val="150000"/>
              </a:lnSpc>
            </a:pPr>
            <a:r>
              <a:rPr kumimoji="1" lang="en-GB" altLang="zh-CN" sz="2400" dirty="0">
                <a:latin typeface="Palatino" pitchFamily="2" charset="0"/>
                <a:ea typeface="Palatino" pitchFamily="2" charset="0"/>
                <a:cs typeface="Times New Roman" panose="02020603050405020304" pitchFamily="18" charset="0"/>
              </a:rPr>
              <a:t>13.2.1 Text Classification</a:t>
            </a:r>
          </a:p>
          <a:p>
            <a:pPr lvl="1">
              <a:lnSpc>
                <a:spcPct val="150000"/>
              </a:lnSpc>
            </a:pPr>
            <a:r>
              <a:rPr kumimoji="1" lang="en-GB" altLang="zh-CN" sz="2400" dirty="0">
                <a:latin typeface="Palatino" pitchFamily="2" charset="0"/>
                <a:ea typeface="Palatino" pitchFamily="2" charset="0"/>
                <a:cs typeface="Times New Roman" panose="02020603050405020304" pitchFamily="18" charset="0"/>
              </a:rPr>
              <a:t>13.2.2 Structured Prediction</a:t>
            </a:r>
          </a:p>
          <a:p>
            <a:pPr lvl="1">
              <a:lnSpc>
                <a:spcPct val="150000"/>
              </a:lnSpc>
            </a:pPr>
            <a:r>
              <a:rPr kumimoji="1" lang="en-GB" altLang="zh-CN" sz="2400" b="1" dirty="0">
                <a:latin typeface="Palatino" pitchFamily="2" charset="0"/>
                <a:ea typeface="Palatino" pitchFamily="2" charset="0"/>
                <a:cs typeface="Times New Roman" panose="02020603050405020304" pitchFamily="18" charset="0"/>
              </a:rPr>
              <a:t>13.2.3 Generation</a:t>
            </a:r>
          </a:p>
          <a:p>
            <a:pPr>
              <a:lnSpc>
                <a:spcPct val="150000"/>
              </a:lnSpc>
            </a:pPr>
            <a:r>
              <a:rPr kumimoji="1" lang="en-GB" altLang="zh-CN" sz="2400" dirty="0">
                <a:latin typeface="Palatino" pitchFamily="2" charset="0"/>
                <a:ea typeface="Palatino" pitchFamily="2" charset="0"/>
                <a:cs typeface="Times New Roman" panose="02020603050405020304" pitchFamily="18" charset="0"/>
              </a:rPr>
              <a:t>13.3 Analyzing Pre-trained Models</a:t>
            </a:r>
          </a:p>
          <a:p>
            <a:pPr lvl="1">
              <a:lnSpc>
                <a:spcPct val="150000"/>
              </a:lnSpc>
            </a:pPr>
            <a:r>
              <a:rPr kumimoji="1" lang="en-GB" altLang="zh-CN" sz="2400" dirty="0">
                <a:latin typeface="Palatino" pitchFamily="2" charset="0"/>
                <a:ea typeface="Palatino" pitchFamily="2" charset="0"/>
                <a:cs typeface="Times New Roman" panose="02020603050405020304" pitchFamily="18" charset="0"/>
              </a:rPr>
              <a:t>13.3.1 Analyzing BERT</a:t>
            </a:r>
          </a:p>
          <a:p>
            <a:pPr lvl="1">
              <a:lnSpc>
                <a:spcPct val="150000"/>
              </a:lnSpc>
            </a:pPr>
            <a:r>
              <a:rPr kumimoji="1" lang="en-GB" altLang="zh-CN" sz="2400" dirty="0">
                <a:latin typeface="Palatino" pitchFamily="2" charset="0"/>
                <a:ea typeface="Palatino" pitchFamily="2" charset="0"/>
                <a:cs typeface="Times New Roman" panose="02020603050405020304" pitchFamily="18" charset="0"/>
              </a:rPr>
              <a:t>13.3</a:t>
            </a:r>
            <a:r>
              <a:rPr kumimoji="1" lang="en-US" altLang="zh-CN" sz="2400" dirty="0">
                <a:latin typeface="Palatino" pitchFamily="2" charset="0"/>
                <a:ea typeface="Palatino" pitchFamily="2" charset="0"/>
                <a:cs typeface="Times New Roman" panose="02020603050405020304" pitchFamily="18" charset="0"/>
              </a:rPr>
              <a:t>.2</a:t>
            </a:r>
            <a:r>
              <a:rPr kumimoji="1" lang="zh-CN" altLang="en-US" sz="2400" dirty="0">
                <a:latin typeface="Palatino" pitchFamily="2" charset="0"/>
                <a:ea typeface="Palatino" pitchFamily="2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Palatino" pitchFamily="2" charset="0"/>
                <a:ea typeface="Palatino" pitchFamily="2" charset="0"/>
                <a:cs typeface="Times New Roman" panose="02020603050405020304" pitchFamily="18" charset="0"/>
              </a:rPr>
              <a:t>Knowledge</a:t>
            </a:r>
            <a:r>
              <a:rPr kumimoji="1" lang="zh-CN" altLang="en-US" sz="2400" dirty="0">
                <a:latin typeface="Palatino" pitchFamily="2" charset="0"/>
                <a:ea typeface="Palatino" pitchFamily="2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Palatino" pitchFamily="2" charset="0"/>
                <a:ea typeface="Palatino" pitchFamily="2" charset="0"/>
                <a:cs typeface="Times New Roman" panose="02020603050405020304" pitchFamily="18" charset="0"/>
              </a:rPr>
              <a:t>in</a:t>
            </a:r>
            <a:r>
              <a:rPr kumimoji="1" lang="zh-CN" altLang="en-US" sz="2400" dirty="0">
                <a:latin typeface="Palatino" pitchFamily="2" charset="0"/>
                <a:ea typeface="Palatino" pitchFamily="2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Palatino" pitchFamily="2" charset="0"/>
                <a:ea typeface="Palatino" pitchFamily="2" charset="0"/>
                <a:cs typeface="Times New Roman" panose="02020603050405020304" pitchFamily="18" charset="0"/>
              </a:rPr>
              <a:t>Pretrained</a:t>
            </a:r>
            <a:r>
              <a:rPr kumimoji="1" lang="zh-CN" altLang="en-US" sz="2400" dirty="0">
                <a:latin typeface="Palatino" pitchFamily="2" charset="0"/>
                <a:ea typeface="Palatino" pitchFamily="2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Palatino" pitchFamily="2" charset="0"/>
                <a:ea typeface="Palatino" pitchFamily="2" charset="0"/>
                <a:cs typeface="Times New Roman" panose="02020603050405020304" pitchFamily="18" charset="0"/>
              </a:rPr>
              <a:t>LM</a:t>
            </a:r>
            <a:endParaRPr kumimoji="1" lang="en-GB" altLang="zh-CN" sz="2400" dirty="0">
              <a:latin typeface="Palatino" pitchFamily="2" charset="0"/>
              <a:ea typeface="Palatino" pitchFamily="2" charset="0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r>
              <a:rPr kumimoji="1" lang="en-GB" altLang="zh-CN" sz="2400" dirty="0">
                <a:latin typeface="Palatino" pitchFamily="2" charset="0"/>
                <a:ea typeface="Palatino" pitchFamily="2" charset="0"/>
                <a:cs typeface="Times New Roman" panose="02020603050405020304" pitchFamily="18" charset="0"/>
              </a:rPr>
              <a:t>13.3</a:t>
            </a:r>
            <a:r>
              <a:rPr kumimoji="1" lang="en-US" altLang="zh-CN" sz="2400" dirty="0">
                <a:latin typeface="Palatino" pitchFamily="2" charset="0"/>
                <a:ea typeface="Palatino" pitchFamily="2" charset="0"/>
                <a:cs typeface="Times New Roman" panose="02020603050405020304" pitchFamily="18" charset="0"/>
              </a:rPr>
              <a:t>.3</a:t>
            </a:r>
            <a:r>
              <a:rPr kumimoji="1" lang="zh-CN" altLang="en-US" sz="2400" dirty="0">
                <a:latin typeface="Palatino" pitchFamily="2" charset="0"/>
                <a:ea typeface="Palatino" pitchFamily="2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Palatino" pitchFamily="2" charset="0"/>
                <a:ea typeface="Palatino" pitchFamily="2" charset="0"/>
                <a:cs typeface="Times New Roman" panose="02020603050405020304" pitchFamily="18" charset="0"/>
              </a:rPr>
              <a:t>Language Models Take Shortcuts</a:t>
            </a:r>
            <a:endParaRPr kumimoji="1" lang="zh-CN" altLang="en-US" sz="2400" dirty="0">
              <a:latin typeface="Palatino" pitchFamily="2" charset="0"/>
              <a:ea typeface="Palatino" pitchFamily="2" charset="0"/>
              <a:cs typeface="Times New Roman" panose="02020603050405020304" pitchFamily="18" charset="0"/>
            </a:endParaRPr>
          </a:p>
          <a:p>
            <a:endParaRPr kumimoji="1" lang="zh-CN" altLang="en-US" dirty="0">
              <a:latin typeface="Palatino" pitchFamily="2" charset="0"/>
              <a:ea typeface="Palatino" pitchFamily="2" charset="0"/>
              <a:cs typeface="Times New Roman" panose="02020603050405020304" pitchFamily="18" charset="0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07D167F-D6BB-FD25-DE9E-03386E5836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55</a:t>
            </a:fld>
            <a:endParaRPr lang="en-US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徽标&#10;&#10;AI 生成的内容可能不正确。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21533" y="147484"/>
            <a:ext cx="4380265" cy="1002889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08140" y="292442"/>
            <a:ext cx="71400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400" b="1" dirty="0">
                <a:latin typeface="Palatino Linotype" panose="02040502050505030304" charset="0"/>
                <a:cs typeface="Times New Roman" panose="02020603050405020304" pitchFamily="18" charset="0"/>
              </a:rPr>
              <a:t>Open</a:t>
            </a:r>
            <a:r>
              <a:rPr kumimoji="1" lang="zh-CN" altLang="en-US" sz="4400" b="1" dirty="0">
                <a:latin typeface="Palatino Linotype" panose="02040502050505030304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4400" b="1" dirty="0">
                <a:latin typeface="Palatino Linotype" panose="02040502050505030304" charset="0"/>
                <a:cs typeface="Times New Roman" panose="02020603050405020304" pitchFamily="18" charset="0"/>
              </a:rPr>
              <a:t>Question</a:t>
            </a:r>
            <a:r>
              <a:rPr kumimoji="1" lang="zh-CN" altLang="en-US" sz="4400" b="1" dirty="0">
                <a:latin typeface="Palatino Linotype" panose="02040502050505030304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4400" b="1" dirty="0">
                <a:latin typeface="Palatino Linotype" panose="02040502050505030304" charset="0"/>
                <a:cs typeface="Times New Roman" panose="02020603050405020304" pitchFamily="18" charset="0"/>
              </a:rPr>
              <a:t>Answering</a:t>
            </a:r>
            <a:endParaRPr kumimoji="1" lang="zh-CN" altLang="en-US" sz="4400" b="1" dirty="0">
              <a:latin typeface="Palatino Linotype" panose="02040502050505030304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408140" y="1567232"/>
                <a:ext cx="14222260" cy="69276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altLang="zh-CN" sz="2800" dirty="0">
                    <a:effectLst/>
                    <a:latin typeface="Palatino" pitchFamily="2" charset="0"/>
                    <a:ea typeface="Palatino" pitchFamily="2" charset="0"/>
                  </a:rPr>
                  <a:t>Input:  a question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altLang="zh-CN" sz="2800" i="1" dirty="0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altLang="zh-CN" sz="2800" i="1" dirty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GB" altLang="zh-CN" sz="2800" i="1" dirty="0">
                            <a:latin typeface="Cambria Math" panose="02040503050406030204" pitchFamily="18" charset="0"/>
                          </a:rPr>
                          <m:t>𝑞</m:t>
                        </m:r>
                      </m:sup>
                    </m:sSup>
                  </m:oMath>
                </a14:m>
                <a:r>
                  <a:rPr lang="en-GB" altLang="zh-CN" sz="2800" dirty="0">
                    <a:effectLst/>
                    <a:latin typeface="Palatino" pitchFamily="2" charset="0"/>
                    <a:ea typeface="Palatino" pitchFamily="2" charset="0"/>
                  </a:rPr>
                  <a:t> and the Internet</a:t>
                </a:r>
              </a:p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altLang="zh-CN" sz="2800" dirty="0">
                    <a:effectLst/>
                    <a:latin typeface="Palatino" pitchFamily="2" charset="0"/>
                    <a:ea typeface="Palatino" pitchFamily="2" charset="0"/>
                  </a:rPr>
                  <a:t>Output:  the answer to the question</a:t>
                </a:r>
              </a:p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800" dirty="0">
                    <a:latin typeface="Palatino" pitchFamily="2" charset="0"/>
                    <a:ea typeface="Palatino" pitchFamily="2" charset="0"/>
                  </a:rPr>
                  <a:t>Idea:</a:t>
                </a:r>
                <a:r>
                  <a:rPr lang="zh-CN" altLang="en-US" sz="2800" dirty="0">
                    <a:latin typeface="Palatino" pitchFamily="2" charset="0"/>
                    <a:ea typeface="Palatino" pitchFamily="2" charset="0"/>
                  </a:rPr>
                  <a:t> </a:t>
                </a:r>
                <a:r>
                  <a:rPr lang="en-GB" altLang="zh-CN" sz="2800" dirty="0">
                    <a:effectLst/>
                    <a:latin typeface="Palatino" pitchFamily="2" charset="0"/>
                    <a:ea typeface="Palatino" pitchFamily="2" charset="0"/>
                  </a:rPr>
                  <a:t>retrieve then reading comprehension</a:t>
                </a:r>
              </a:p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800" dirty="0">
                    <a:latin typeface="Palatino" pitchFamily="2" charset="0"/>
                    <a:ea typeface="Palatino" pitchFamily="2" charset="0"/>
                  </a:rPr>
                  <a:t>Method</a:t>
                </a:r>
                <a:r>
                  <a:rPr lang="zh-CN" altLang="en-US" sz="2800" dirty="0">
                    <a:latin typeface="Palatino" pitchFamily="2" charset="0"/>
                    <a:ea typeface="Palatino" pitchFamily="2" charset="0"/>
                  </a:rPr>
                  <a:t>：</a:t>
                </a:r>
                <a:endParaRPr lang="en-GB" altLang="zh-CN" sz="2800" dirty="0">
                  <a:effectLst/>
                  <a:latin typeface="Palatino" pitchFamily="2" charset="0"/>
                  <a:ea typeface="Palatino" pitchFamily="2" charset="0"/>
                </a:endParaRPr>
              </a:p>
              <a:p>
                <a:pPr marL="1371600" lvl="2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altLang="zh-CN" sz="2800" dirty="0">
                    <a:latin typeface="Palatino" pitchFamily="2" charset="0"/>
                    <a:ea typeface="Palatino" pitchFamily="2" charset="0"/>
                  </a:rPr>
                  <a:t>F</a:t>
                </a:r>
                <a:r>
                  <a:rPr lang="en-GB" altLang="zh-CN" sz="2800" dirty="0">
                    <a:effectLst/>
                    <a:latin typeface="Palatino" pitchFamily="2" charset="0"/>
                    <a:ea typeface="Palatino" pitchFamily="2" charset="0"/>
                  </a:rPr>
                  <a:t>irst, retrieve </a:t>
                </a:r>
                <a:r>
                  <a:rPr lang="en-US" altLang="zh-CN" sz="2800" i="1" dirty="0">
                    <a:effectLst/>
                    <a:latin typeface="Georgia" panose="02040502050405020303" pitchFamily="18" charset="0"/>
                    <a:ea typeface="Palatino" pitchFamily="2" charset="0"/>
                  </a:rPr>
                  <a:t>k</a:t>
                </a:r>
                <a:r>
                  <a:rPr lang="en-GB" altLang="zh-CN" sz="2800" dirty="0">
                    <a:effectLst/>
                    <a:latin typeface="Palatino" pitchFamily="2" charset="0"/>
                    <a:ea typeface="Palatino" pitchFamily="2" charset="0"/>
                  </a:rPr>
                  <a:t> relevant passages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GB" altLang="zh-CN" sz="2800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2800" i="1" dirty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CN" sz="2800" i="1" dirty="0">
                            <a:latin typeface="Cambria Math" panose="02040503050406030204" pitchFamily="18" charset="0"/>
                          </a:rPr>
                          <m:t>𝑟</m:t>
                        </m:r>
                      </m:sup>
                    </m:sSubSup>
                    <m:r>
                      <a:rPr lang="en-US" altLang="zh-CN" sz="2800" b="0" i="1" dirty="0" smtClean="0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GB" altLang="zh-CN" sz="2800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800" i="1" dirty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altLang="zh-CN" sz="2800" i="1" dirty="0">
                            <a:latin typeface="Cambria Math" panose="02040503050406030204" pitchFamily="18" charset="0"/>
                          </a:rPr>
                          <m:t>𝑟</m:t>
                        </m:r>
                      </m:sup>
                    </m:sSubSup>
                    <m:r>
                      <a:rPr lang="en-GB" altLang="zh-CN" sz="2800" i="1" dirty="0" err="1" smtClean="0">
                        <a:effectLst/>
                        <a:latin typeface="Cambria Math" panose="02040503050406030204" pitchFamily="18" charset="0"/>
                      </a:rPr>
                      <m:t>, …,</m:t>
                    </m:r>
                    <m:sSubSup>
                      <m:sSubSupPr>
                        <m:ctrlPr>
                          <a:rPr lang="en-GB" altLang="zh-CN" sz="2800" i="1" dirty="0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800" b="0" i="1" dirty="0" smtClean="0">
                            <a:effectLst/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sz="2800" b="0" i="1" dirty="0" smtClean="0">
                            <a:effectLst/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altLang="zh-CN" sz="2800" b="0" i="1" dirty="0" smtClean="0">
                            <a:effectLst/>
                            <a:latin typeface="Cambria Math" panose="02040503050406030204" pitchFamily="18" charset="0"/>
                          </a:rPr>
                          <m:t>𝑟</m:t>
                        </m:r>
                      </m:sup>
                    </m:sSubSup>
                  </m:oMath>
                </a14:m>
                <a:endParaRPr lang="en-GB" altLang="zh-CN" sz="2800" dirty="0">
                  <a:effectLst/>
                  <a:latin typeface="Georgia" panose="02040502050405020303" pitchFamily="18" charset="0"/>
                  <a:ea typeface="Palatino" pitchFamily="2" charset="0"/>
                </a:endParaRPr>
              </a:p>
              <a:p>
                <a:pPr marL="1371600" lvl="2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altLang="zh-CN" sz="2800" dirty="0">
                    <a:effectLst/>
                    <a:latin typeface="Palatino" pitchFamily="2" charset="0"/>
                    <a:ea typeface="Palatino" pitchFamily="2" charset="0"/>
                  </a:rPr>
                  <a:t>Second</a:t>
                </a:r>
                <a:r>
                  <a:rPr lang="en-US" altLang="zh-CN" sz="2800" dirty="0">
                    <a:effectLst/>
                    <a:latin typeface="Palatino" pitchFamily="2" charset="0"/>
                    <a:ea typeface="Palatino" pitchFamily="2" charset="0"/>
                  </a:rPr>
                  <a:t>,</a:t>
                </a:r>
                <a:r>
                  <a:rPr lang="zh-CN" altLang="en-US" sz="2800" dirty="0">
                    <a:effectLst/>
                    <a:latin typeface="Palatino" pitchFamily="2" charset="0"/>
                    <a:ea typeface="Palatino" pitchFamily="2" charset="0"/>
                  </a:rPr>
                  <a:t> </a:t>
                </a:r>
                <a:r>
                  <a:rPr lang="en-GB" altLang="zh-CN" sz="2800" dirty="0">
                    <a:effectLst/>
                    <a:latin typeface="Palatino" pitchFamily="2" charset="0"/>
                    <a:ea typeface="Palatino" pitchFamily="2" charset="0"/>
                  </a:rPr>
                  <a:t>concatenate </a:t>
                </a:r>
                <a:r>
                  <a:rPr lang="en-US" altLang="zh-CN" sz="2800" dirty="0">
                    <a:effectLst/>
                    <a:latin typeface="Palatino" pitchFamily="2" charset="0"/>
                    <a:ea typeface="Palatino" pitchFamily="2" charset="0"/>
                  </a:rPr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altLang="zh-CN" sz="2800" i="1" dirty="0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Sup>
                          <m:sSubSupPr>
                            <m:ctrlPr>
                              <a:rPr lang="en-GB" altLang="zh-CN" sz="2800" i="1" dirty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800" i="1" dirty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p>
                              <m:sSupPr>
                                <m:ctrlPr>
                                  <a:rPr lang="en-US" altLang="zh-CN" sz="280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800" b="0" i="1" dirty="0" smtClean="0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p>
                                <m:r>
                                  <a:rPr lang="en-US" altLang="zh-CN" sz="2800" b="0" i="1" dirty="0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sup>
                            </m:sSup>
                            <m:r>
                              <a:rPr lang="en-US" altLang="zh-CN" sz="2800" i="1" dirty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zh-CN" sz="28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sz="2800" i="1" dirty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p>
                        </m:sSubSup>
                        <m:r>
                          <a:rPr lang="en-US" altLang="zh-CN" sz="2800" i="1" dirty="0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GB" altLang="zh-CN" sz="2800" i="1" dirty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sSup>
                              <m:sSupPr>
                                <m:ctrlPr>
                                  <a:rPr lang="en-US" altLang="zh-CN" sz="2800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800" i="1" dirty="0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p>
                                <m:r>
                                  <a:rPr lang="en-US" altLang="zh-CN" sz="2800" i="1" dirty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sup>
                            </m:sSup>
                            <m:r>
                              <a:rPr lang="en-US" altLang="zh-CN" sz="2800" i="1" dirty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zh-CN" sz="28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zh-CN" sz="2800" i="1" dirty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p>
                        </m:sSubSup>
                        <m:r>
                          <a:rPr lang="en-GB" altLang="zh-CN" sz="2800" i="1" dirty="0" err="1">
                            <a:latin typeface="Cambria Math" panose="02040503050406030204" pitchFamily="18" charset="0"/>
                          </a:rPr>
                          <m:t>, …,</m:t>
                        </m:r>
                        <m:sSup>
                          <m:sSupPr>
                            <m:ctrlPr>
                              <a:rPr lang="en-US" altLang="zh-CN" sz="28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800" i="1" dirty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p>
                            <m:r>
                              <a:rPr lang="en-US" altLang="zh-CN" sz="2800" i="1" dirty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p>
                        </m:sSup>
                        <m:sSubSup>
                          <m:sSubSupPr>
                            <m:ctrlPr>
                              <a:rPr lang="en-GB" altLang="zh-CN" sz="2800" i="1" dirty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800" i="1" dirty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zh-CN" sz="2800" i="1" dirty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US" altLang="zh-CN" sz="2800" i="1" dirty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p>
                        </m:sSubSup>
                        <m: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  <m:sup>
                        <m: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p>
                  </m:oMath>
                </a14:m>
                <a:r>
                  <a:rPr lang="en-US" altLang="zh-CN" sz="2800" dirty="0">
                    <a:effectLst/>
                    <a:latin typeface="Palatino" pitchFamily="2" charset="0"/>
                    <a:ea typeface="Palatino" pitchFamily="2" charset="0"/>
                  </a:rPr>
                  <a:t>)</a:t>
                </a:r>
              </a:p>
              <a:p>
                <a:pPr marL="1371600" lvl="2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800" dirty="0">
                    <a:latin typeface="Palatino" pitchFamily="2" charset="0"/>
                    <a:ea typeface="Palatino" pitchFamily="2" charset="0"/>
                  </a:rPr>
                  <a:t>Third,</a:t>
                </a:r>
                <a:r>
                  <a:rPr lang="zh-CN" altLang="en-US" sz="2800" dirty="0">
                    <a:latin typeface="Palatino" pitchFamily="2" charset="0"/>
                    <a:ea typeface="Palatino" pitchFamily="2" charset="0"/>
                  </a:rPr>
                  <a:t> </a:t>
                </a:r>
                <a:r>
                  <a:rPr lang="en-US" altLang="zh-CN" sz="2800" dirty="0">
                    <a:latin typeface="Palatino" pitchFamily="2" charset="0"/>
                    <a:ea typeface="Palatino" pitchFamily="2" charset="0"/>
                  </a:rPr>
                  <a:t>predict</a:t>
                </a:r>
                <a:r>
                  <a:rPr lang="zh-CN" altLang="en-US" sz="2800" dirty="0">
                    <a:latin typeface="Palatino" pitchFamily="2" charset="0"/>
                    <a:ea typeface="Palatino" pitchFamily="2" charset="0"/>
                  </a:rPr>
                  <a:t> </a:t>
                </a:r>
                <a:r>
                  <a:rPr lang="en-US" altLang="zh-CN" sz="2800" dirty="0">
                    <a:latin typeface="Palatino" pitchFamily="2" charset="0"/>
                    <a:ea typeface="Palatino" pitchFamily="2" charset="0"/>
                  </a:rPr>
                  <a:t>answer</a:t>
                </a:r>
                <a:r>
                  <a:rPr lang="zh-CN" altLang="en-US" sz="2800" dirty="0">
                    <a:latin typeface="Palatino" pitchFamily="2" charset="0"/>
                    <a:ea typeface="Palatino" pitchFamily="2" charset="0"/>
                  </a:rPr>
                  <a:t> </a:t>
                </a:r>
                <a:r>
                  <a:rPr lang="en-US" altLang="zh-CN" sz="2800" dirty="0">
                    <a:latin typeface="Palatino" pitchFamily="2" charset="0"/>
                    <a:ea typeface="Palatino" pitchFamily="2" charset="0"/>
                  </a:rPr>
                  <a:t>using</a:t>
                </a:r>
                <a:r>
                  <a:rPr lang="zh-CN" altLang="en-US" sz="2800" dirty="0">
                    <a:latin typeface="Palatino" pitchFamily="2" charset="0"/>
                    <a:ea typeface="Palatino" pitchFamily="2" charset="0"/>
                  </a:rPr>
                  <a:t> </a:t>
                </a:r>
                <a:r>
                  <a:rPr lang="en-US" altLang="zh-CN" sz="2800" dirty="0">
                    <a:latin typeface="Palatino" pitchFamily="2" charset="0"/>
                    <a:ea typeface="Palatino" pitchFamily="2" charset="0"/>
                  </a:rPr>
                  <a:t>BART</a:t>
                </a:r>
              </a:p>
              <a:p>
                <a:pPr marL="2286000" lvl="4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GB" altLang="zh-CN" sz="2800" dirty="0">
                  <a:effectLst/>
                  <a:latin typeface="Palatino" pitchFamily="2" charset="0"/>
                  <a:ea typeface="Palatino" pitchFamily="2" charset="0"/>
                </a:endParaRPr>
              </a:p>
              <a:p>
                <a:pPr marL="2286000" lvl="4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GB" altLang="zh-CN" sz="3200" dirty="0">
                  <a:effectLst/>
                  <a:latin typeface="Palatino" pitchFamily="2" charset="0"/>
                  <a:ea typeface="Palatino" pitchFamily="2" charset="0"/>
                </a:endParaRPr>
              </a:p>
              <a:p>
                <a:pPr lvl="4">
                  <a:lnSpc>
                    <a:spcPct val="150000"/>
                  </a:lnSpc>
                </a:pPr>
                <a:endParaRPr lang="en-GB" altLang="zh-CN" sz="3200" dirty="0">
                  <a:latin typeface="Palatino" pitchFamily="2" charset="0"/>
                  <a:ea typeface="Palatino" pitchFamily="2" charset="0"/>
                </a:endParaRPr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140" y="1567232"/>
                <a:ext cx="14222260" cy="6927602"/>
              </a:xfrm>
              <a:prstGeom prst="rect">
                <a:avLst/>
              </a:prstGeom>
              <a:blipFill>
                <a:blip r:embed="rId3"/>
                <a:stretch>
                  <a:fillRect l="-77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文本框 17"/>
          <p:cNvSpPr txBox="1"/>
          <p:nvPr/>
        </p:nvSpPr>
        <p:spPr>
          <a:xfrm>
            <a:off x="744510" y="7219544"/>
            <a:ext cx="123686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i="1" dirty="0">
                <a:solidFill>
                  <a:schemeClr val="bg1">
                    <a:lumMod val="65000"/>
                  </a:schemeClr>
                </a:solidFill>
                <a:latin typeface="Palatino Linotype" panose="02040502050505030304" charset="0"/>
                <a:cs typeface="Times New Roman" panose="02020603050405020304" pitchFamily="18" charset="0"/>
              </a:rPr>
              <a:t>Chen, D., Fisch, A., Weston, J., &amp; Bordes, A. (2017). Reading Wikipedia to answer open-domain questions. Proceedings of the 55th Annual Meeting of the Association for Computational Linguistics</a:t>
            </a:r>
            <a:endParaRPr kumimoji="1" lang="zh-CN" altLang="en-US" sz="2000" i="1" dirty="0">
              <a:solidFill>
                <a:schemeClr val="bg1">
                  <a:lumMod val="65000"/>
                </a:schemeClr>
              </a:solidFill>
              <a:latin typeface="Palatino Linotype" panose="02040502050505030304" charset="0"/>
              <a:cs typeface="Times New Roman" panose="02020603050405020304" pitchFamily="18" charset="0"/>
            </a:endParaRPr>
          </a:p>
        </p:txBody>
      </p:sp>
      <p:pic>
        <p:nvPicPr>
          <p:cNvPr id="19" name="图片 18" descr="徽标&#10;&#10;AI 生成的内容可能不正确。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111" y="225706"/>
            <a:ext cx="7034836" cy="1069485"/>
          </a:xfrm>
          <a:prstGeom prst="rect">
            <a:avLst/>
          </a:prstGeom>
        </p:spPr>
      </p:pic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FB3EDA8-D7FA-296D-4339-B79816DBA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56</a:t>
            </a:fld>
            <a:endParaRPr lang="en-US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em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3" name="图片 2" descr="文本&#10;&#10;AI 生成的内容可能不正确。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330" y="212319"/>
            <a:ext cx="9247256" cy="1589587"/>
          </a:xfrm>
          <a:prstGeom prst="rect">
            <a:avLst/>
          </a:prstGeom>
        </p:spPr>
      </p:pic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EF7F2FE-0FEE-FED3-CC44-6EC5C08EE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57</a:t>
            </a:fld>
            <a:endParaRPr lang="en-US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em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4" name="图片 3" descr="文本&#10;&#10;AI 生成的内容可能不正确。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330" y="212319"/>
            <a:ext cx="9247256" cy="158958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36512" y="3157325"/>
            <a:ext cx="736600" cy="5969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3812" y="3176247"/>
            <a:ext cx="7883711" cy="863346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31D5D63C-A07A-D310-9508-5D20BBCCAC6B}"/>
              </a:ext>
            </a:extLst>
          </p:cNvPr>
          <p:cNvSpPr/>
          <p:nvPr/>
        </p:nvSpPr>
        <p:spPr>
          <a:xfrm>
            <a:off x="762746" y="7105650"/>
            <a:ext cx="663388" cy="405517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B26168C9-AE1B-29F4-20A0-1989E1DC90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58</a:t>
            </a:fld>
            <a:endParaRPr lang="en-US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em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2700"/>
            <a:ext cx="14630400" cy="8229600"/>
          </a:xfrm>
          <a:prstGeom prst="rect">
            <a:avLst/>
          </a:prstGeom>
        </p:spPr>
      </p:pic>
      <p:pic>
        <p:nvPicPr>
          <p:cNvPr id="7" name="图片 6" descr="背景图案&#10;&#10;AI 生成的内容可能不正确。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588" y="909590"/>
            <a:ext cx="12567397" cy="5566225"/>
          </a:xfrm>
          <a:prstGeom prst="rect">
            <a:avLst/>
          </a:prstGeom>
        </p:spPr>
      </p:pic>
      <p:pic>
        <p:nvPicPr>
          <p:cNvPr id="8" name="图片 7" descr="文本&#10;&#10;AI 生成的内容可能不正确。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330" y="212319"/>
            <a:ext cx="9247256" cy="1589587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30353" y="6366981"/>
            <a:ext cx="232308" cy="275866"/>
          </a:xfrm>
          <a:prstGeom prst="rect">
            <a:avLst/>
          </a:prstGeom>
        </p:spPr>
      </p:pic>
      <p:sp>
        <p:nvSpPr>
          <p:cNvPr id="28" name="矩形 27"/>
          <p:cNvSpPr/>
          <p:nvPr/>
        </p:nvSpPr>
        <p:spPr>
          <a:xfrm>
            <a:off x="10741484" y="3036930"/>
            <a:ext cx="727520" cy="670605"/>
          </a:xfrm>
          <a:prstGeom prst="rect">
            <a:avLst/>
          </a:prstGeom>
          <a:noFill/>
          <a:ln w="2222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9" name="文本框 28"/>
          <p:cNvSpPr txBox="1"/>
          <p:nvPr/>
        </p:nvSpPr>
        <p:spPr>
          <a:xfrm>
            <a:off x="10728037" y="3110622"/>
            <a:ext cx="94353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dirty="0" err="1">
                <a:latin typeface="Palatino" pitchFamily="2" charset="0"/>
                <a:ea typeface="Palatino" pitchFamily="2" charset="0"/>
              </a:rPr>
              <a:t>dist</a:t>
            </a:r>
            <a:endParaRPr lang="zh-CN" altLang="en-US" sz="2800" dirty="0">
              <a:latin typeface="Palatino" pitchFamily="2" charset="0"/>
              <a:ea typeface="Palatino" pitchFamily="2" charset="0"/>
            </a:endParaRPr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-5400000">
            <a:off x="11621310" y="3131212"/>
            <a:ext cx="365685" cy="482039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-5400000">
            <a:off x="10250319" y="3131212"/>
            <a:ext cx="365685" cy="48203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BB07C3C-E83D-5D9A-CFF0-93557C50FD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8408" y="1888321"/>
            <a:ext cx="9897061" cy="4981779"/>
          </a:xfrm>
          <a:prstGeom prst="rect">
            <a:avLst/>
          </a:prstGeom>
        </p:spPr>
      </p:pic>
      <p:pic>
        <p:nvPicPr>
          <p:cNvPr id="40" name="图片 39" descr="图示, 示意图&#10;&#10;AI 生成的内容可能不正确。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206992" y="2743348"/>
            <a:ext cx="1917700" cy="12954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D8B8630A-281D-1E2E-25CD-66BF56C90D28}"/>
              </a:ext>
            </a:extLst>
          </p:cNvPr>
          <p:cNvGrpSpPr/>
          <p:nvPr/>
        </p:nvGrpSpPr>
        <p:grpSpPr>
          <a:xfrm>
            <a:off x="9006507" y="3175148"/>
            <a:ext cx="2100245" cy="2693080"/>
            <a:chOff x="9006507" y="3175148"/>
            <a:chExt cx="2100245" cy="2693080"/>
          </a:xfrm>
        </p:grpSpPr>
        <p:pic>
          <p:nvPicPr>
            <p:cNvPr id="32" name="图片 31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719673" y="3175148"/>
              <a:ext cx="457200" cy="431800"/>
            </a:xfrm>
            <a:prstGeom prst="rect">
              <a:avLst/>
            </a:prstGeom>
          </p:spPr>
        </p:pic>
        <p:sp>
          <p:nvSpPr>
            <p:cNvPr id="34" name="矩形 33"/>
            <p:cNvSpPr/>
            <p:nvPr/>
          </p:nvSpPr>
          <p:spPr>
            <a:xfrm>
              <a:off x="9006507" y="4211709"/>
              <a:ext cx="1824134" cy="670605"/>
            </a:xfrm>
            <a:prstGeom prst="rect">
              <a:avLst/>
            </a:prstGeom>
            <a:noFill/>
            <a:ln w="222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9109886" y="4279888"/>
              <a:ext cx="1996866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800" dirty="0" err="1">
                  <a:latin typeface="Palatino" pitchFamily="2" charset="0"/>
                  <a:ea typeface="Palatino" pitchFamily="2" charset="0"/>
                </a:rPr>
                <a:t>RoBERTa</a:t>
              </a:r>
              <a:endParaRPr lang="zh-CN" altLang="en-US" sz="2800" dirty="0">
                <a:latin typeface="Palatino" pitchFamily="2" charset="0"/>
                <a:ea typeface="Palatino" pitchFamily="2" charset="0"/>
              </a:endParaRPr>
            </a:p>
          </p:txBody>
        </p:sp>
        <p:pic>
          <p:nvPicPr>
            <p:cNvPr id="36" name="图片 3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676717" y="3633842"/>
              <a:ext cx="365685" cy="482039"/>
            </a:xfrm>
            <a:prstGeom prst="rect">
              <a:avLst/>
            </a:prstGeom>
          </p:spPr>
        </p:pic>
        <p:pic>
          <p:nvPicPr>
            <p:cNvPr id="37" name="图片 3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676717" y="4933609"/>
              <a:ext cx="365685" cy="482039"/>
            </a:xfrm>
            <a:prstGeom prst="rect">
              <a:avLst/>
            </a:prstGeom>
          </p:spPr>
        </p:pic>
        <p:pic>
          <p:nvPicPr>
            <p:cNvPr id="38" name="图片 37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627221" y="5455989"/>
              <a:ext cx="549652" cy="412239"/>
            </a:xfrm>
            <a:prstGeom prst="rect">
              <a:avLst/>
            </a:prstGeom>
          </p:spPr>
        </p:pic>
      </p:grpSp>
      <p:sp>
        <p:nvSpPr>
          <p:cNvPr id="3" name="矩形 2">
            <a:extLst>
              <a:ext uri="{FF2B5EF4-FFF2-40B4-BE49-F238E27FC236}">
                <a16:creationId xmlns:a16="http://schemas.microsoft.com/office/drawing/2014/main" id="{404F3CFB-1D5D-CABA-504C-B55E29F9F8C9}"/>
              </a:ext>
            </a:extLst>
          </p:cNvPr>
          <p:cNvSpPr/>
          <p:nvPr/>
        </p:nvSpPr>
        <p:spPr>
          <a:xfrm>
            <a:off x="739588" y="7137982"/>
            <a:ext cx="663388" cy="405517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CC1E67EB-61F0-4402-58F2-CC1AD47DE3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59</a:t>
            </a:fld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em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765EC27-7283-D10A-290E-FCDA9A218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6</a:t>
            </a:fld>
            <a:endParaRPr lang="en-US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em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2459" y="5048901"/>
            <a:ext cx="1943100" cy="5842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932459" y="5150223"/>
            <a:ext cx="3348318" cy="523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>
                <a:latin typeface="Palatino Linotype" panose="02040502050505030304" charset="0"/>
              </a:rPr>
              <a:t>&lt;</a:t>
            </a:r>
            <a:r>
              <a:rPr kumimoji="1" lang="zh-CN" altLang="en-US" sz="2800" dirty="0">
                <a:latin typeface="Palatino Linotype" panose="02040502050505030304" charset="0"/>
              </a:rPr>
              <a:t> </a:t>
            </a:r>
            <a:r>
              <a:rPr kumimoji="1" lang="en-US" altLang="zh-CN" sz="2800" i="1" dirty="0">
                <a:latin typeface="Palatino Linotype" panose="02040502050505030304" charset="0"/>
              </a:rPr>
              <a:t>/s</a:t>
            </a:r>
            <a:r>
              <a:rPr kumimoji="1" lang="zh-CN" altLang="en-US" sz="2800" i="1" dirty="0">
                <a:latin typeface="Palatino Linotype" panose="02040502050505030304" charset="0"/>
              </a:rPr>
              <a:t> </a:t>
            </a:r>
            <a:r>
              <a:rPr kumimoji="1" lang="en-US" altLang="zh-CN" sz="2800" dirty="0">
                <a:latin typeface="Palatino Linotype" panose="02040502050505030304" charset="0"/>
              </a:rPr>
              <a:t>&gt;</a:t>
            </a:r>
            <a:r>
              <a:rPr kumimoji="1" lang="zh-CN" altLang="en-US" sz="2800" dirty="0">
                <a:latin typeface="Palatino Linotype" panose="02040502050505030304" charset="0"/>
              </a:rPr>
              <a:t> </a:t>
            </a:r>
            <a:r>
              <a:rPr kumimoji="1" lang="en-US" altLang="zh-CN" sz="2800" dirty="0">
                <a:latin typeface="Palatino" pitchFamily="2" charset="0"/>
                <a:ea typeface="Palatino" pitchFamily="2" charset="0"/>
              </a:rPr>
              <a:t>as</a:t>
            </a:r>
            <a:r>
              <a:rPr kumimoji="1" lang="zh-CN" altLang="en-US" sz="2800" dirty="0">
                <a:latin typeface="Palatino" pitchFamily="2" charset="0"/>
                <a:ea typeface="Palatino" pitchFamily="2" charset="0"/>
              </a:rPr>
              <a:t> </a:t>
            </a:r>
            <a:r>
              <a:rPr kumimoji="1" lang="en-US" altLang="zh-CN" sz="2800" dirty="0">
                <a:latin typeface="Palatino" pitchFamily="2" charset="0"/>
                <a:ea typeface="Palatino" pitchFamily="2" charset="0"/>
              </a:rPr>
              <a:t>the</a:t>
            </a:r>
            <a:r>
              <a:rPr kumimoji="1" lang="zh-CN" altLang="en-US" sz="2800" dirty="0">
                <a:latin typeface="Palatino" pitchFamily="2" charset="0"/>
                <a:ea typeface="Palatino" pitchFamily="2" charset="0"/>
              </a:rPr>
              <a:t> </a:t>
            </a:r>
            <a:r>
              <a:rPr kumimoji="1" lang="en-US" altLang="zh-CN" sz="2800" dirty="0">
                <a:latin typeface="Palatino" pitchFamily="2" charset="0"/>
                <a:ea typeface="Palatino" pitchFamily="2" charset="0"/>
              </a:rPr>
              <a:t>end</a:t>
            </a:r>
            <a:r>
              <a:rPr kumimoji="1" lang="zh-CN" altLang="en-US" sz="2800" dirty="0">
                <a:latin typeface="Palatino" pitchFamily="2" charset="0"/>
                <a:ea typeface="Palatino" pitchFamily="2" charset="0"/>
              </a:rPr>
              <a:t> </a:t>
            </a:r>
          </a:p>
        </p:txBody>
      </p:sp>
      <p:pic>
        <p:nvPicPr>
          <p:cNvPr id="6" name="图片 5" descr="手机屏幕截图&#10;&#10;AI 生成的内容可能不正确。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246" y="228601"/>
            <a:ext cx="5794889" cy="99508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4215" y="2343150"/>
            <a:ext cx="317500" cy="3429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4215" y="2858621"/>
            <a:ext cx="317500" cy="3429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4215" y="3793191"/>
            <a:ext cx="317500" cy="3429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58154" y="5240382"/>
            <a:ext cx="317500" cy="3429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4215" y="5673442"/>
            <a:ext cx="317500" cy="34290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3000" y="4149536"/>
            <a:ext cx="12532659" cy="2506758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2016660" y="4248106"/>
            <a:ext cx="1280199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GB" altLang="zh-CN" sz="2800" dirty="0">
                <a:effectLst/>
                <a:latin typeface="Palatino" pitchFamily="2" charset="0"/>
                <a:ea typeface="Palatino" pitchFamily="2" charset="0"/>
              </a:rPr>
              <a:t>Start with a full vocabulary of words, characters and </a:t>
            </a:r>
            <a:r>
              <a:rPr lang="en-GB" altLang="zh-CN" sz="2800" dirty="0" err="1">
                <a:effectLst/>
                <a:latin typeface="Palatino" pitchFamily="2" charset="0"/>
                <a:ea typeface="Palatino" pitchFamily="2" charset="0"/>
              </a:rPr>
              <a:t>subwords</a:t>
            </a:r>
            <a:r>
              <a:rPr lang="en-US" altLang="zh-CN" sz="2800" dirty="0">
                <a:latin typeface="Palatino" pitchFamily="2" charset="0"/>
                <a:ea typeface="Palatino" pitchFamily="2" charset="0"/>
              </a:rPr>
              <a:t>(</a:t>
            </a:r>
            <a:r>
              <a:rPr lang="en-GB" altLang="zh-CN" sz="2800" dirty="0">
                <a:effectLst/>
                <a:latin typeface="Palatino" pitchFamily="2" charset="0"/>
                <a:ea typeface="Palatino" pitchFamily="2" charset="0"/>
              </a:rPr>
              <a:t>using common sub sequences, or BPE)</a:t>
            </a:r>
          </a:p>
          <a:p>
            <a:r>
              <a:rPr lang="en-GB" altLang="zh-CN" sz="2800" dirty="0">
                <a:effectLst/>
                <a:latin typeface="Palatino" pitchFamily="2" charset="0"/>
                <a:ea typeface="Palatino" pitchFamily="2" charset="0"/>
              </a:rPr>
              <a:t>incrementally remove tokens to maximize unigram LM</a:t>
            </a: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44707" y="5534154"/>
            <a:ext cx="11451798" cy="1382763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14301" y="4343076"/>
            <a:ext cx="317500" cy="31750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04416" y="5203207"/>
            <a:ext cx="317500" cy="3175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07C44AF7-DEDC-E664-99E6-2EF9B0A31894}"/>
              </a:ext>
            </a:extLst>
          </p:cNvPr>
          <p:cNvSpPr/>
          <p:nvPr/>
        </p:nvSpPr>
        <p:spPr>
          <a:xfrm>
            <a:off x="762746" y="7105650"/>
            <a:ext cx="663388" cy="405517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灯片编号占位符 14">
            <a:extLst>
              <a:ext uri="{FF2B5EF4-FFF2-40B4-BE49-F238E27FC236}">
                <a16:creationId xmlns:a16="http://schemas.microsoft.com/office/drawing/2014/main" id="{0815C78E-5B78-D326-BB9E-34C9BC61F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60</a:t>
            </a:fld>
            <a:endParaRPr lang="en-US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em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4" name="图片 3" descr="手机屏幕截图&#10;&#10;AI 生成的内容可能不正确。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246" y="228601"/>
            <a:ext cx="5794889" cy="995082"/>
          </a:xfrm>
          <a:prstGeom prst="rect">
            <a:avLst/>
          </a:prstGeom>
        </p:spPr>
      </p:pic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B3971C9-C71B-FA90-6D77-E5DD2B9035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61</a:t>
            </a:fld>
            <a:endParaRPr lang="en-US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em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3" name="图片 2" descr="背景图案&#10;&#10;AI 生成的内容可能不正确。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290" y="129242"/>
            <a:ext cx="6400800" cy="11938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874058" y="341421"/>
            <a:ext cx="900952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400" dirty="0">
                <a:latin typeface="Palatino" pitchFamily="2" charset="0"/>
                <a:ea typeface="Palatino" pitchFamily="2" charset="0"/>
              </a:rPr>
              <a:t>AMR</a:t>
            </a:r>
            <a:r>
              <a:rPr kumimoji="1" lang="zh-CN" altLang="en-US" sz="4400" dirty="0">
                <a:latin typeface="Palatino" pitchFamily="2" charset="0"/>
                <a:ea typeface="Palatino" pitchFamily="2" charset="0"/>
              </a:rPr>
              <a:t> </a:t>
            </a:r>
            <a:r>
              <a:rPr kumimoji="1" lang="en-US" altLang="zh-CN" sz="4400" dirty="0">
                <a:latin typeface="Palatino" pitchFamily="2" charset="0"/>
                <a:ea typeface="Palatino" pitchFamily="2" charset="0"/>
              </a:rPr>
              <a:t>to</a:t>
            </a:r>
            <a:r>
              <a:rPr kumimoji="1" lang="zh-CN" altLang="en-US" sz="4400" dirty="0">
                <a:latin typeface="Palatino" pitchFamily="2" charset="0"/>
                <a:ea typeface="Palatino" pitchFamily="2" charset="0"/>
              </a:rPr>
              <a:t> </a:t>
            </a:r>
            <a:r>
              <a:rPr kumimoji="1" lang="en-US" altLang="zh-CN" sz="4400" dirty="0">
                <a:latin typeface="Palatino" pitchFamily="2" charset="0"/>
                <a:ea typeface="Palatino" pitchFamily="2" charset="0"/>
              </a:rPr>
              <a:t>Text</a:t>
            </a:r>
            <a:r>
              <a:rPr kumimoji="1" lang="zh-CN" altLang="en-US" sz="4400" dirty="0">
                <a:latin typeface="Palatino" pitchFamily="2" charset="0"/>
                <a:ea typeface="Palatino" pitchFamily="2" charset="0"/>
              </a:rPr>
              <a:t> </a:t>
            </a:r>
            <a:r>
              <a:rPr kumimoji="1" lang="en-US" altLang="zh-CN" sz="4400" dirty="0">
                <a:latin typeface="Palatino" pitchFamily="2" charset="0"/>
                <a:ea typeface="Palatino" pitchFamily="2" charset="0"/>
              </a:rPr>
              <a:t>Generation</a:t>
            </a:r>
            <a:endParaRPr kumimoji="1" lang="zh-CN" altLang="en-US" sz="4400" dirty="0">
              <a:latin typeface="Palatino" pitchFamily="2" charset="0"/>
              <a:ea typeface="Palatino" pitchFamily="2" charset="0"/>
            </a:endParaRPr>
          </a:p>
        </p:txBody>
      </p:sp>
      <p:pic>
        <p:nvPicPr>
          <p:cNvPr id="6" name="图片 5" descr="背景图案&#10;&#10;AI 生成的内容可能不正确。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1712" y="2098719"/>
            <a:ext cx="12428975" cy="5143024"/>
          </a:xfrm>
          <a:prstGeom prst="rect">
            <a:avLst/>
          </a:prstGeom>
        </p:spPr>
      </p:pic>
      <p:pic>
        <p:nvPicPr>
          <p:cNvPr id="8" name="图片 7" descr="图示&#10;&#10;AI 生成的内容可能不正确。"/>
          <p:cNvPicPr>
            <a:picLocks noChangeAspect="1"/>
          </p:cNvPicPr>
          <p:nvPr/>
        </p:nvPicPr>
        <p:blipFill>
          <a:blip r:embed="rId5"/>
          <a:srcRect l="4458"/>
          <a:stretch/>
        </p:blipFill>
        <p:spPr>
          <a:xfrm>
            <a:off x="-1" y="2559927"/>
            <a:ext cx="6340135" cy="3109743"/>
          </a:xfrm>
          <a:prstGeom prst="rect">
            <a:avLst/>
          </a:prstGeom>
        </p:spPr>
      </p:pic>
      <p:pic>
        <p:nvPicPr>
          <p:cNvPr id="7" name="图片 6" descr="图片包含 图标&#10;&#10;AI 生成的内容可能不正确。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90018" y="3586629"/>
            <a:ext cx="1028700" cy="7874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837389" y="3699808"/>
            <a:ext cx="2793011" cy="5610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713A4C8-5FA1-EBC5-D9A3-FF653122F16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85265" y="2802962"/>
            <a:ext cx="5116159" cy="2623671"/>
          </a:xfrm>
          <a:prstGeom prst="rect">
            <a:avLst/>
          </a:prstGeom>
        </p:spPr>
      </p:pic>
      <p:sp>
        <p:nvSpPr>
          <p:cNvPr id="11" name="灯片编号占位符 10">
            <a:extLst>
              <a:ext uri="{FF2B5EF4-FFF2-40B4-BE49-F238E27FC236}">
                <a16:creationId xmlns:a16="http://schemas.microsoft.com/office/drawing/2014/main" id="{CC4BAB0B-BDDE-637E-C91A-4EB00E1D35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62</a:t>
            </a:fld>
            <a:endParaRPr lang="en-US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em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3" name="图片 2" descr="背景图案&#10;&#10;AI 生成的内容可能不正确。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290" y="129242"/>
            <a:ext cx="6400800" cy="11938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874058" y="341421"/>
            <a:ext cx="900952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400" dirty="0">
                <a:latin typeface="Palatino" pitchFamily="2" charset="0"/>
                <a:ea typeface="Palatino" pitchFamily="2" charset="0"/>
              </a:rPr>
              <a:t>AMR</a:t>
            </a:r>
            <a:r>
              <a:rPr kumimoji="1" lang="zh-CN" altLang="en-US" sz="4400" dirty="0">
                <a:latin typeface="Palatino" pitchFamily="2" charset="0"/>
                <a:ea typeface="Palatino" pitchFamily="2" charset="0"/>
              </a:rPr>
              <a:t> </a:t>
            </a:r>
            <a:r>
              <a:rPr kumimoji="1" lang="en-US" altLang="zh-CN" sz="4400" dirty="0">
                <a:latin typeface="Palatino" pitchFamily="2" charset="0"/>
                <a:ea typeface="Palatino" pitchFamily="2" charset="0"/>
              </a:rPr>
              <a:t>to</a:t>
            </a:r>
            <a:r>
              <a:rPr kumimoji="1" lang="zh-CN" altLang="en-US" sz="4400" dirty="0">
                <a:latin typeface="Palatino" pitchFamily="2" charset="0"/>
                <a:ea typeface="Palatino" pitchFamily="2" charset="0"/>
              </a:rPr>
              <a:t> </a:t>
            </a:r>
            <a:r>
              <a:rPr kumimoji="1" lang="en-US" altLang="zh-CN" sz="4400" dirty="0">
                <a:latin typeface="Palatino" pitchFamily="2" charset="0"/>
                <a:ea typeface="Palatino" pitchFamily="2" charset="0"/>
              </a:rPr>
              <a:t>Text</a:t>
            </a:r>
            <a:r>
              <a:rPr kumimoji="1" lang="zh-CN" altLang="en-US" sz="4400" dirty="0">
                <a:latin typeface="Palatino" pitchFamily="2" charset="0"/>
                <a:ea typeface="Palatino" pitchFamily="2" charset="0"/>
              </a:rPr>
              <a:t> </a:t>
            </a:r>
            <a:r>
              <a:rPr kumimoji="1" lang="en-US" altLang="zh-CN" sz="4400" dirty="0">
                <a:latin typeface="Palatino" pitchFamily="2" charset="0"/>
                <a:ea typeface="Palatino" pitchFamily="2" charset="0"/>
              </a:rPr>
              <a:t>Generation</a:t>
            </a:r>
            <a:endParaRPr kumimoji="1" lang="zh-CN" altLang="en-US" sz="4400" dirty="0">
              <a:latin typeface="Palatino" pitchFamily="2" charset="0"/>
              <a:ea typeface="Palatino" pitchFamily="2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90F7AC08-D90B-54C4-8AEF-F1B04AFC66A7}"/>
              </a:ext>
            </a:extLst>
          </p:cNvPr>
          <p:cNvSpPr/>
          <p:nvPr/>
        </p:nvSpPr>
        <p:spPr>
          <a:xfrm>
            <a:off x="762746" y="6800850"/>
            <a:ext cx="663388" cy="405517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B43BEFC-03F9-B9CF-6068-AA7464CC6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63</a:t>
            </a:fld>
            <a:endParaRPr lang="en-US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em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5" name="图片 4" descr="背景图案&#10;&#10;AI 生成的内容可能不正确。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550" y="53788"/>
            <a:ext cx="7772400" cy="985064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874058" y="341421"/>
            <a:ext cx="900952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400" dirty="0">
                <a:latin typeface="Palatino" pitchFamily="2" charset="0"/>
                <a:ea typeface="Palatino" pitchFamily="2" charset="0"/>
              </a:rPr>
              <a:t>AMR</a:t>
            </a:r>
            <a:r>
              <a:rPr kumimoji="1" lang="zh-CN" altLang="en-US" sz="4400" dirty="0">
                <a:latin typeface="Palatino" pitchFamily="2" charset="0"/>
                <a:ea typeface="Palatino" pitchFamily="2" charset="0"/>
              </a:rPr>
              <a:t> </a:t>
            </a:r>
            <a:r>
              <a:rPr kumimoji="1" lang="en-US" altLang="zh-CN" sz="4400" dirty="0">
                <a:latin typeface="Palatino" pitchFamily="2" charset="0"/>
                <a:ea typeface="Palatino" pitchFamily="2" charset="0"/>
              </a:rPr>
              <a:t>to</a:t>
            </a:r>
            <a:r>
              <a:rPr kumimoji="1" lang="zh-CN" altLang="en-US" sz="4400" dirty="0">
                <a:latin typeface="Palatino" pitchFamily="2" charset="0"/>
                <a:ea typeface="Palatino" pitchFamily="2" charset="0"/>
              </a:rPr>
              <a:t> </a:t>
            </a:r>
            <a:r>
              <a:rPr kumimoji="1" lang="en-US" altLang="zh-CN" sz="4400" dirty="0">
                <a:latin typeface="Palatino" pitchFamily="2" charset="0"/>
                <a:ea typeface="Palatino" pitchFamily="2" charset="0"/>
              </a:rPr>
              <a:t>Text</a:t>
            </a:r>
            <a:r>
              <a:rPr kumimoji="1" lang="zh-CN" altLang="en-US" sz="4400" dirty="0">
                <a:latin typeface="Palatino" pitchFamily="2" charset="0"/>
                <a:ea typeface="Palatino" pitchFamily="2" charset="0"/>
              </a:rPr>
              <a:t> </a:t>
            </a:r>
            <a:r>
              <a:rPr kumimoji="1" lang="en-US" altLang="zh-CN" sz="4400" dirty="0">
                <a:latin typeface="Palatino" pitchFamily="2" charset="0"/>
                <a:ea typeface="Palatino" pitchFamily="2" charset="0"/>
              </a:rPr>
              <a:t>Generation</a:t>
            </a:r>
            <a:endParaRPr kumimoji="1" lang="zh-CN" altLang="en-US" sz="4400" dirty="0">
              <a:latin typeface="Palatino" pitchFamily="2" charset="0"/>
              <a:ea typeface="Palatino" pitchFamily="2" charset="0"/>
            </a:endParaRPr>
          </a:p>
        </p:txBody>
      </p:sp>
      <p:pic>
        <p:nvPicPr>
          <p:cNvPr id="8" name="图片 7" descr="文本&#10;&#10;AI 生成的内容可能不正确。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75763" y="4114800"/>
            <a:ext cx="1127941" cy="382044"/>
          </a:xfrm>
          <a:prstGeom prst="rect">
            <a:avLst/>
          </a:prstGeom>
        </p:spPr>
      </p:pic>
      <p:pic>
        <p:nvPicPr>
          <p:cNvPr id="9" name="图片 8" descr="文本&#10;&#10;AI 生成的内容可能不正确。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18744" y="4084639"/>
            <a:ext cx="1127941" cy="382044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7A1514D2-1177-9480-D29C-B396694BC8B3}"/>
              </a:ext>
            </a:extLst>
          </p:cNvPr>
          <p:cNvSpPr/>
          <p:nvPr/>
        </p:nvSpPr>
        <p:spPr>
          <a:xfrm>
            <a:off x="762746" y="7105650"/>
            <a:ext cx="663388" cy="405517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AC750A6-0CC7-2330-8E83-C58895F845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64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2537020-B1C1-638B-E209-1FEFA3E4B47D}"/>
              </a:ext>
            </a:extLst>
          </p:cNvPr>
          <p:cNvSpPr txBox="1"/>
          <p:nvPr/>
        </p:nvSpPr>
        <p:spPr>
          <a:xfrm>
            <a:off x="1355651" y="7308408"/>
            <a:ext cx="11715264" cy="64633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zh-CN" i="1" dirty="0">
                <a:solidFill>
                  <a:schemeClr val="bg1">
                    <a:lumMod val="50000"/>
                  </a:schemeClr>
                </a:solidFill>
                <a:effectLst/>
                <a:latin typeface="Palatino"/>
              </a:rPr>
              <a:t>Ribeiro, L. F. R., Zhang, Y., &amp; </a:t>
            </a:r>
            <a:r>
              <a:rPr lang="en-US" altLang="zh-CN" i="1" dirty="0" err="1">
                <a:solidFill>
                  <a:schemeClr val="bg1">
                    <a:lumMod val="50000"/>
                  </a:schemeClr>
                </a:solidFill>
                <a:effectLst/>
                <a:latin typeface="Palatino"/>
              </a:rPr>
              <a:t>Gurevych</a:t>
            </a:r>
            <a:r>
              <a:rPr lang="en-US" altLang="zh-CN" i="1" dirty="0">
                <a:solidFill>
                  <a:schemeClr val="bg1">
                    <a:lumMod val="50000"/>
                  </a:schemeClr>
                </a:solidFill>
                <a:effectLst/>
                <a:latin typeface="Palatino"/>
              </a:rPr>
              <a:t>, I. (2021). Structural adapters in pretrained language models for AMR-to-text generation. Proceedings of the 2021 Conference on Empirical Methods in Natural Language Processing .</a:t>
            </a:r>
            <a:endParaRPr lang="zh-CN" altLang="en-US" i="1" dirty="0">
              <a:solidFill>
                <a:schemeClr val="bg1">
                  <a:lumMod val="50000"/>
                </a:schemeClr>
              </a:solidFill>
              <a:latin typeface="Palatino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em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4" name="图片 3" descr="图示&#10;&#10;AI 生成的内容可能不正确。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2999" y="3695700"/>
            <a:ext cx="11504473" cy="2781300"/>
          </a:xfrm>
          <a:prstGeom prst="rect">
            <a:avLst/>
          </a:prstGeom>
        </p:spPr>
      </p:pic>
      <p:pic>
        <p:nvPicPr>
          <p:cNvPr id="6" name="图片 5" descr="背景图案&#10;&#10;AI 生成的内容可能不正确。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000" y="95250"/>
            <a:ext cx="3835400" cy="8509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874058" y="341421"/>
            <a:ext cx="900952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400" dirty="0">
                <a:latin typeface="Palatino" pitchFamily="2" charset="0"/>
                <a:ea typeface="Palatino" pitchFamily="2" charset="0"/>
              </a:rPr>
              <a:t>AMR</a:t>
            </a:r>
            <a:r>
              <a:rPr kumimoji="1" lang="zh-CN" altLang="en-US" sz="4400" dirty="0">
                <a:latin typeface="Palatino" pitchFamily="2" charset="0"/>
                <a:ea typeface="Palatino" pitchFamily="2" charset="0"/>
              </a:rPr>
              <a:t> </a:t>
            </a:r>
            <a:r>
              <a:rPr kumimoji="1" lang="en-US" altLang="zh-CN" sz="4400" dirty="0">
                <a:latin typeface="Palatino" pitchFamily="2" charset="0"/>
                <a:ea typeface="Palatino" pitchFamily="2" charset="0"/>
              </a:rPr>
              <a:t>to</a:t>
            </a:r>
            <a:r>
              <a:rPr kumimoji="1" lang="zh-CN" altLang="en-US" sz="4400" dirty="0">
                <a:latin typeface="Palatino" pitchFamily="2" charset="0"/>
                <a:ea typeface="Palatino" pitchFamily="2" charset="0"/>
              </a:rPr>
              <a:t> </a:t>
            </a:r>
            <a:r>
              <a:rPr kumimoji="1" lang="en-US" altLang="zh-CN" sz="4400" dirty="0">
                <a:latin typeface="Palatino" pitchFamily="2" charset="0"/>
                <a:ea typeface="Palatino" pitchFamily="2" charset="0"/>
              </a:rPr>
              <a:t>Text</a:t>
            </a:r>
            <a:r>
              <a:rPr kumimoji="1" lang="zh-CN" altLang="en-US" sz="4400" dirty="0">
                <a:latin typeface="Palatino" pitchFamily="2" charset="0"/>
                <a:ea typeface="Palatino" pitchFamily="2" charset="0"/>
              </a:rPr>
              <a:t> </a:t>
            </a:r>
            <a:r>
              <a:rPr kumimoji="1" lang="en-US" altLang="zh-CN" sz="4400" dirty="0">
                <a:latin typeface="Palatino" pitchFamily="2" charset="0"/>
                <a:ea typeface="Palatino" pitchFamily="2" charset="0"/>
              </a:rPr>
              <a:t>Generation</a:t>
            </a:r>
            <a:endParaRPr kumimoji="1" lang="zh-CN" altLang="en-US" sz="4400" dirty="0">
              <a:latin typeface="Palatino" pitchFamily="2" charset="0"/>
              <a:ea typeface="Palatino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46AB42-4B71-0648-4D9D-D96C908D93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2999" y="3601692"/>
            <a:ext cx="12647472" cy="2875308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116543C2-7D8A-DDD2-BA51-86BB3FF65F7C}"/>
              </a:ext>
            </a:extLst>
          </p:cNvPr>
          <p:cNvSpPr/>
          <p:nvPr/>
        </p:nvSpPr>
        <p:spPr>
          <a:xfrm>
            <a:off x="1008279" y="7105650"/>
            <a:ext cx="663388" cy="405517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B5C12703-05A9-C160-7473-C4A41D358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65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9F61E5-680B-7B42-5262-6BD1B0F23E11}"/>
              </a:ext>
            </a:extLst>
          </p:cNvPr>
          <p:cNvSpPr txBox="1"/>
          <p:nvPr/>
        </p:nvSpPr>
        <p:spPr>
          <a:xfrm>
            <a:off x="1438656" y="7157224"/>
            <a:ext cx="10643616" cy="70788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zh-CN" sz="2000" i="1" dirty="0">
                <a:solidFill>
                  <a:schemeClr val="bg1">
                    <a:lumMod val="50000"/>
                  </a:schemeClr>
                </a:solidFill>
                <a:effectLst/>
                <a:latin typeface="Palatino"/>
              </a:rPr>
              <a:t>Bai, X., Chen, Y., &amp; Zhang, Y. (2022). Graph pre-training for AMR parsing and generation. Proceedings of the 60th Annual Meeting of the Association for Computational Linguistics</a:t>
            </a:r>
            <a:endParaRPr lang="zh-CN" altLang="en-US" sz="2000" i="1" dirty="0">
              <a:solidFill>
                <a:schemeClr val="bg1">
                  <a:lumMod val="50000"/>
                </a:schemeClr>
              </a:solidFill>
              <a:latin typeface="Palatino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徽标&#10;&#10;AI 生成的内容可能不正确。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21533" y="147484"/>
            <a:ext cx="4380265" cy="1002889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08140" y="292442"/>
            <a:ext cx="225254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400" b="1" dirty="0">
                <a:latin typeface="Palatino" pitchFamily="2" charset="0"/>
                <a:ea typeface="Palatino" pitchFamily="2" charset="0"/>
                <a:cs typeface="Times New Roman" panose="02020603050405020304" pitchFamily="18" charset="0"/>
              </a:rPr>
              <a:t>Content</a:t>
            </a:r>
            <a:endParaRPr kumimoji="1" lang="zh-CN" altLang="en-US" sz="4400" b="1" dirty="0">
              <a:latin typeface="Palatino" pitchFamily="2" charset="0"/>
              <a:ea typeface="Palatino" pitchFamily="2" charset="0"/>
              <a:cs typeface="Times New Roman" panose="02020603050405020304" pitchFamily="18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08140" y="1104518"/>
            <a:ext cx="10977615" cy="71096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GB" altLang="zh-CN" sz="2400" dirty="0">
                <a:latin typeface="Palatino" pitchFamily="2" charset="0"/>
                <a:ea typeface="Palatino" pitchFamily="2" charset="0"/>
                <a:cs typeface="Times New Roman" panose="02020603050405020304" pitchFamily="18" charset="0"/>
              </a:rPr>
              <a:t>13.1 Transformer Pre-training</a:t>
            </a:r>
          </a:p>
          <a:p>
            <a:pPr lvl="1">
              <a:lnSpc>
                <a:spcPct val="150000"/>
              </a:lnSpc>
            </a:pPr>
            <a:r>
              <a:rPr kumimoji="1" lang="en-GB" altLang="zh-CN" sz="2400" dirty="0">
                <a:latin typeface="Palatino" pitchFamily="2" charset="0"/>
                <a:ea typeface="Palatino" pitchFamily="2" charset="0"/>
                <a:cs typeface="Times New Roman" panose="02020603050405020304" pitchFamily="18" charset="0"/>
              </a:rPr>
              <a:t>13.1.1 GPT: Generative Pre-Training</a:t>
            </a:r>
          </a:p>
          <a:p>
            <a:pPr lvl="1">
              <a:lnSpc>
                <a:spcPct val="150000"/>
              </a:lnSpc>
            </a:pPr>
            <a:r>
              <a:rPr kumimoji="1" lang="en-GB" altLang="zh-CN" sz="2400" dirty="0">
                <a:latin typeface="Palatino" pitchFamily="2" charset="0"/>
                <a:ea typeface="Palatino" pitchFamily="2" charset="0"/>
                <a:cs typeface="Times New Roman" panose="02020603050405020304" pitchFamily="18" charset="0"/>
              </a:rPr>
              <a:t>13.1.2 BERT: Bidirectional Encoder Representations from Transformer</a:t>
            </a:r>
          </a:p>
          <a:p>
            <a:pPr lvl="1">
              <a:lnSpc>
                <a:spcPct val="150000"/>
              </a:lnSpc>
            </a:pPr>
            <a:r>
              <a:rPr kumimoji="1" lang="en-GB" altLang="zh-CN" sz="2400" dirty="0">
                <a:latin typeface="Palatino" pitchFamily="2" charset="0"/>
                <a:ea typeface="Palatino" pitchFamily="2" charset="0"/>
                <a:cs typeface="Times New Roman" panose="02020603050405020304" pitchFamily="18" charset="0"/>
              </a:rPr>
              <a:t>13.1.3 BART: Bidirectional and Auto-Regressive Transformer</a:t>
            </a:r>
          </a:p>
          <a:p>
            <a:pPr>
              <a:lnSpc>
                <a:spcPct val="150000"/>
              </a:lnSpc>
            </a:pPr>
            <a:r>
              <a:rPr kumimoji="1" lang="en-GB" altLang="zh-CN" sz="2400" dirty="0">
                <a:latin typeface="Palatino" pitchFamily="2" charset="0"/>
                <a:ea typeface="Palatino" pitchFamily="2" charset="0"/>
                <a:cs typeface="Times New Roman" panose="02020603050405020304" pitchFamily="18" charset="0"/>
              </a:rPr>
              <a:t>13.2 Using Pre-trained Transformer for Solving NLP Tasks</a:t>
            </a:r>
          </a:p>
          <a:p>
            <a:pPr lvl="1">
              <a:lnSpc>
                <a:spcPct val="150000"/>
              </a:lnSpc>
            </a:pPr>
            <a:r>
              <a:rPr kumimoji="1" lang="en-GB" altLang="zh-CN" sz="2400" dirty="0">
                <a:latin typeface="Palatino" pitchFamily="2" charset="0"/>
                <a:ea typeface="Palatino" pitchFamily="2" charset="0"/>
                <a:cs typeface="Times New Roman" panose="02020603050405020304" pitchFamily="18" charset="0"/>
              </a:rPr>
              <a:t>13.2.1 Text Classification</a:t>
            </a:r>
          </a:p>
          <a:p>
            <a:pPr lvl="1">
              <a:lnSpc>
                <a:spcPct val="150000"/>
              </a:lnSpc>
            </a:pPr>
            <a:r>
              <a:rPr kumimoji="1" lang="en-GB" altLang="zh-CN" sz="2400" dirty="0">
                <a:latin typeface="Palatino" pitchFamily="2" charset="0"/>
                <a:ea typeface="Palatino" pitchFamily="2" charset="0"/>
                <a:cs typeface="Times New Roman" panose="02020603050405020304" pitchFamily="18" charset="0"/>
              </a:rPr>
              <a:t>13.2.2 Structured Prediction</a:t>
            </a:r>
          </a:p>
          <a:p>
            <a:pPr lvl="1">
              <a:lnSpc>
                <a:spcPct val="150000"/>
              </a:lnSpc>
            </a:pPr>
            <a:r>
              <a:rPr kumimoji="1" lang="en-GB" altLang="zh-CN" sz="2400" dirty="0">
                <a:latin typeface="Palatino" pitchFamily="2" charset="0"/>
                <a:ea typeface="Palatino" pitchFamily="2" charset="0"/>
                <a:cs typeface="Times New Roman" panose="02020603050405020304" pitchFamily="18" charset="0"/>
              </a:rPr>
              <a:t>13.2.3 Generation</a:t>
            </a:r>
          </a:p>
          <a:p>
            <a:pPr>
              <a:lnSpc>
                <a:spcPct val="150000"/>
              </a:lnSpc>
            </a:pPr>
            <a:r>
              <a:rPr kumimoji="1" lang="en-GB" altLang="zh-CN" sz="2400" dirty="0">
                <a:latin typeface="Palatino" pitchFamily="2" charset="0"/>
                <a:ea typeface="Palatino" pitchFamily="2" charset="0"/>
                <a:cs typeface="Times New Roman" panose="02020603050405020304" pitchFamily="18" charset="0"/>
              </a:rPr>
              <a:t>13.3 Analyzing Pre-trained Models</a:t>
            </a:r>
          </a:p>
          <a:p>
            <a:pPr lvl="1">
              <a:lnSpc>
                <a:spcPct val="150000"/>
              </a:lnSpc>
            </a:pPr>
            <a:r>
              <a:rPr kumimoji="1" lang="en-GB" altLang="zh-CN" sz="2400" b="1" dirty="0">
                <a:latin typeface="Palatino" pitchFamily="2" charset="0"/>
                <a:ea typeface="Palatino" pitchFamily="2" charset="0"/>
                <a:cs typeface="Times New Roman" panose="02020603050405020304" pitchFamily="18" charset="0"/>
              </a:rPr>
              <a:t>13.3.1 Analyzing BERT</a:t>
            </a:r>
          </a:p>
          <a:p>
            <a:pPr lvl="1">
              <a:lnSpc>
                <a:spcPct val="150000"/>
              </a:lnSpc>
            </a:pPr>
            <a:r>
              <a:rPr kumimoji="1" lang="en-GB" altLang="zh-CN" sz="2400" dirty="0">
                <a:latin typeface="Palatino" pitchFamily="2" charset="0"/>
                <a:ea typeface="Palatino" pitchFamily="2" charset="0"/>
                <a:cs typeface="Times New Roman" panose="02020603050405020304" pitchFamily="18" charset="0"/>
              </a:rPr>
              <a:t>13.3</a:t>
            </a:r>
            <a:r>
              <a:rPr kumimoji="1" lang="en-US" altLang="zh-CN" sz="2400" dirty="0">
                <a:latin typeface="Palatino" pitchFamily="2" charset="0"/>
                <a:ea typeface="Palatino" pitchFamily="2" charset="0"/>
                <a:cs typeface="Times New Roman" panose="02020603050405020304" pitchFamily="18" charset="0"/>
              </a:rPr>
              <a:t>.2</a:t>
            </a:r>
            <a:r>
              <a:rPr kumimoji="1" lang="zh-CN" altLang="en-US" sz="2400" dirty="0">
                <a:latin typeface="Palatino" pitchFamily="2" charset="0"/>
                <a:ea typeface="Palatino" pitchFamily="2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Palatino" pitchFamily="2" charset="0"/>
                <a:ea typeface="Palatino" pitchFamily="2" charset="0"/>
                <a:cs typeface="Times New Roman" panose="02020603050405020304" pitchFamily="18" charset="0"/>
              </a:rPr>
              <a:t>Knowledge</a:t>
            </a:r>
            <a:r>
              <a:rPr kumimoji="1" lang="zh-CN" altLang="en-US" sz="2400" dirty="0">
                <a:latin typeface="Palatino" pitchFamily="2" charset="0"/>
                <a:ea typeface="Palatino" pitchFamily="2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Palatino" pitchFamily="2" charset="0"/>
                <a:ea typeface="Palatino" pitchFamily="2" charset="0"/>
                <a:cs typeface="Times New Roman" panose="02020603050405020304" pitchFamily="18" charset="0"/>
              </a:rPr>
              <a:t>in</a:t>
            </a:r>
            <a:r>
              <a:rPr kumimoji="1" lang="zh-CN" altLang="en-US" sz="2400" dirty="0">
                <a:latin typeface="Palatino" pitchFamily="2" charset="0"/>
                <a:ea typeface="Palatino" pitchFamily="2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Palatino" pitchFamily="2" charset="0"/>
                <a:ea typeface="Palatino" pitchFamily="2" charset="0"/>
                <a:cs typeface="Times New Roman" panose="02020603050405020304" pitchFamily="18" charset="0"/>
              </a:rPr>
              <a:t>Pretrained</a:t>
            </a:r>
            <a:r>
              <a:rPr kumimoji="1" lang="zh-CN" altLang="en-US" sz="2400" dirty="0">
                <a:latin typeface="Palatino" pitchFamily="2" charset="0"/>
                <a:ea typeface="Palatino" pitchFamily="2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Palatino" pitchFamily="2" charset="0"/>
                <a:ea typeface="Palatino" pitchFamily="2" charset="0"/>
                <a:cs typeface="Times New Roman" panose="02020603050405020304" pitchFamily="18" charset="0"/>
              </a:rPr>
              <a:t>LM</a:t>
            </a:r>
            <a:endParaRPr kumimoji="1" lang="en-GB" altLang="zh-CN" sz="2400" dirty="0">
              <a:latin typeface="Palatino" pitchFamily="2" charset="0"/>
              <a:ea typeface="Palatino" pitchFamily="2" charset="0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r>
              <a:rPr kumimoji="1" lang="en-GB" altLang="zh-CN" sz="2400" dirty="0">
                <a:latin typeface="Palatino" pitchFamily="2" charset="0"/>
                <a:ea typeface="Palatino" pitchFamily="2" charset="0"/>
                <a:cs typeface="Times New Roman" panose="02020603050405020304" pitchFamily="18" charset="0"/>
              </a:rPr>
              <a:t>13.3</a:t>
            </a:r>
            <a:r>
              <a:rPr kumimoji="1" lang="en-US" altLang="zh-CN" sz="2400" dirty="0">
                <a:latin typeface="Palatino" pitchFamily="2" charset="0"/>
                <a:ea typeface="Palatino" pitchFamily="2" charset="0"/>
                <a:cs typeface="Times New Roman" panose="02020603050405020304" pitchFamily="18" charset="0"/>
              </a:rPr>
              <a:t>.3</a:t>
            </a:r>
            <a:r>
              <a:rPr kumimoji="1" lang="zh-CN" altLang="en-US" sz="2400" dirty="0">
                <a:latin typeface="Palatino" pitchFamily="2" charset="0"/>
                <a:ea typeface="Palatino" pitchFamily="2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Palatino" pitchFamily="2" charset="0"/>
                <a:ea typeface="Palatino" pitchFamily="2" charset="0"/>
                <a:cs typeface="Times New Roman" panose="02020603050405020304" pitchFamily="18" charset="0"/>
              </a:rPr>
              <a:t>Language Models Take Shortcuts</a:t>
            </a:r>
            <a:endParaRPr kumimoji="1" lang="en-GB" altLang="zh-CN" sz="2400" dirty="0">
              <a:latin typeface="Palatino" pitchFamily="2" charset="0"/>
              <a:ea typeface="Palatino" pitchFamily="2" charset="0"/>
              <a:cs typeface="Times New Roman" panose="02020603050405020304" pitchFamily="18" charset="0"/>
            </a:endParaRPr>
          </a:p>
          <a:p>
            <a:endParaRPr kumimoji="1" lang="zh-CN" altLang="en-US" dirty="0">
              <a:latin typeface="Palatino" pitchFamily="2" charset="0"/>
              <a:ea typeface="Palatino" pitchFamily="2" charset="0"/>
              <a:cs typeface="Times New Roman" panose="02020603050405020304" pitchFamily="18" charset="0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7842677-F276-AC9D-E519-57F25B747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66</a:t>
            </a:fld>
            <a:endParaRPr lang="en-US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em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5" name="图片 4" descr="背景图案&#10;&#10;AI 生成的内容可能不正确。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7950" y="1194087"/>
            <a:ext cx="5035550" cy="6604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377950" y="1257012"/>
            <a:ext cx="51943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dirty="0">
                <a:latin typeface="Palatino" pitchFamily="2" charset="0"/>
                <a:ea typeface="Palatino" pitchFamily="2" charset="0"/>
              </a:rPr>
              <a:t>Analyze</a:t>
            </a:r>
            <a:r>
              <a:rPr kumimoji="1" lang="zh-CN" altLang="en-US" sz="3200" dirty="0">
                <a:latin typeface="Palatino" pitchFamily="2" charset="0"/>
                <a:ea typeface="Palatino" pitchFamily="2" charset="0"/>
              </a:rPr>
              <a:t> </a:t>
            </a:r>
            <a:r>
              <a:rPr kumimoji="1" lang="en-US" altLang="zh-CN" sz="3200" dirty="0">
                <a:latin typeface="Palatino" pitchFamily="2" charset="0"/>
                <a:ea typeface="Palatino" pitchFamily="2" charset="0"/>
              </a:rPr>
              <a:t>attention</a:t>
            </a:r>
            <a:r>
              <a:rPr kumimoji="1" lang="zh-CN" altLang="en-US" sz="3200" dirty="0">
                <a:latin typeface="Palatino" pitchFamily="2" charset="0"/>
                <a:ea typeface="Palatino" pitchFamily="2" charset="0"/>
              </a:rPr>
              <a:t> </a:t>
            </a:r>
            <a:r>
              <a:rPr kumimoji="1" lang="en-US" altLang="zh-CN" sz="3200" dirty="0">
                <a:latin typeface="Palatino" pitchFamily="2" charset="0"/>
                <a:ea typeface="Palatino" pitchFamily="2" charset="0"/>
              </a:rPr>
              <a:t>pattern</a:t>
            </a:r>
            <a:endParaRPr kumimoji="1" lang="zh-CN" altLang="en-US" sz="3200" dirty="0">
              <a:latin typeface="Palatino" pitchFamily="2" charset="0"/>
              <a:ea typeface="Palatino" pitchFamily="2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1DA6E54A-8E53-75B5-CA66-A4099F6C0E59}"/>
              </a:ext>
            </a:extLst>
          </p:cNvPr>
          <p:cNvSpPr/>
          <p:nvPr/>
        </p:nvSpPr>
        <p:spPr>
          <a:xfrm>
            <a:off x="762746" y="7105650"/>
            <a:ext cx="663388" cy="405517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60D6CA2-6B8E-5D5A-6495-A3590B6DB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67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33D11C-FA94-13E3-71CD-46AB3EFBDE78}"/>
              </a:ext>
            </a:extLst>
          </p:cNvPr>
          <p:cNvSpPr txBox="1"/>
          <p:nvPr/>
        </p:nvSpPr>
        <p:spPr>
          <a:xfrm>
            <a:off x="1426134" y="7266454"/>
            <a:ext cx="11605866" cy="64633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zh-CN" i="1" dirty="0">
                <a:solidFill>
                  <a:schemeClr val="bg1">
                    <a:lumMod val="50000"/>
                  </a:schemeClr>
                </a:solidFill>
                <a:effectLst/>
                <a:latin typeface="Palatino"/>
              </a:rPr>
              <a:t>Clark, K., Khandelwal, U., Levy, O., &amp; Manning, C. D. (2019). What does BERT look at? An analysis of BERT's attention. Proceedings of the 2019 ACL Workshop </a:t>
            </a:r>
            <a:r>
              <a:rPr lang="en-US" altLang="zh-CN" i="1" dirty="0" err="1">
                <a:solidFill>
                  <a:schemeClr val="bg1">
                    <a:lumMod val="50000"/>
                  </a:schemeClr>
                </a:solidFill>
                <a:effectLst/>
                <a:latin typeface="Palatino"/>
              </a:rPr>
              <a:t>BlackboxNLP</a:t>
            </a:r>
            <a:endParaRPr lang="zh-CN" altLang="en-US" i="1" dirty="0">
              <a:solidFill>
                <a:schemeClr val="bg1">
                  <a:lumMod val="50000"/>
                </a:schemeClr>
              </a:solidFill>
              <a:latin typeface="Palatino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em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9D8711F-1D6C-4583-9FAE-1A063C77E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68</a:t>
            </a:fld>
            <a:endParaRPr lang="en-US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em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F9669AD4-86A0-5224-77F8-655ABEB272F5}"/>
              </a:ext>
            </a:extLst>
          </p:cNvPr>
          <p:cNvSpPr/>
          <p:nvPr/>
        </p:nvSpPr>
        <p:spPr>
          <a:xfrm>
            <a:off x="762746" y="7105650"/>
            <a:ext cx="663388" cy="405517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D7989D-E0E5-6720-24DA-7E65142306DB}"/>
              </a:ext>
            </a:extLst>
          </p:cNvPr>
          <p:cNvSpPr txBox="1"/>
          <p:nvPr/>
        </p:nvSpPr>
        <p:spPr>
          <a:xfrm>
            <a:off x="1427417" y="7105650"/>
            <a:ext cx="11862816" cy="92333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zh-CN" i="1" dirty="0">
                <a:solidFill>
                  <a:schemeClr val="bg1">
                    <a:lumMod val="50000"/>
                  </a:schemeClr>
                </a:solidFill>
                <a:effectLst/>
                <a:latin typeface="Palatino"/>
              </a:rPr>
              <a:t>Liu, N. F., Gardner, M., </a:t>
            </a:r>
            <a:r>
              <a:rPr lang="en-US" altLang="zh-CN" i="1" dirty="0" err="1">
                <a:solidFill>
                  <a:schemeClr val="bg1">
                    <a:lumMod val="50000"/>
                  </a:schemeClr>
                </a:solidFill>
                <a:effectLst/>
                <a:latin typeface="Palatino"/>
              </a:rPr>
              <a:t>Belinkov</a:t>
            </a:r>
            <a:r>
              <a:rPr lang="en-US" altLang="zh-CN" i="1" dirty="0">
                <a:solidFill>
                  <a:schemeClr val="bg1">
                    <a:lumMod val="50000"/>
                  </a:schemeClr>
                </a:solidFill>
                <a:effectLst/>
                <a:latin typeface="Palatino"/>
              </a:rPr>
              <a:t>, Y., Peters, M. E., &amp; Smith, N. A. (2019). Linguistic knowledge and transferability of contextual representations. Proceedings of the 2019 Conference of the North American Chapter of the Association for Computational Linguistics</a:t>
            </a:r>
            <a:endParaRPr lang="zh-CN" altLang="en-US" i="1" dirty="0">
              <a:solidFill>
                <a:schemeClr val="bg1">
                  <a:lumMod val="50000"/>
                </a:schemeClr>
              </a:solidFill>
              <a:latin typeface="Palatino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E0FE728-4E5D-372E-141E-E1A8E7E9D0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69</a:t>
            </a:fld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徽标&#10;&#10;AI 生成的内容可能不正确。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21533" y="147484"/>
            <a:ext cx="4380265" cy="1002889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08140" y="292442"/>
            <a:ext cx="225254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400" b="1" dirty="0">
                <a:latin typeface="Palatino" pitchFamily="2" charset="0"/>
                <a:ea typeface="Palatino" pitchFamily="2" charset="0"/>
                <a:cs typeface="Times New Roman" panose="02020603050405020304" pitchFamily="18" charset="0"/>
              </a:rPr>
              <a:t>Content</a:t>
            </a:r>
            <a:endParaRPr kumimoji="1" lang="zh-CN" altLang="en-US" sz="4400" b="1" dirty="0">
              <a:latin typeface="Palatino" pitchFamily="2" charset="0"/>
              <a:ea typeface="Palatino" pitchFamily="2" charset="0"/>
              <a:cs typeface="Times New Roman" panose="02020603050405020304" pitchFamily="18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08140" y="1104518"/>
            <a:ext cx="10977615" cy="7017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GB" altLang="zh-CN" sz="2400" dirty="0">
                <a:latin typeface="Palatino" pitchFamily="2" charset="0"/>
                <a:ea typeface="Palatino" pitchFamily="2" charset="0"/>
                <a:cs typeface="Times New Roman" panose="02020603050405020304" pitchFamily="18" charset="0"/>
              </a:rPr>
              <a:t>13.1 Transformer Pre-training</a:t>
            </a:r>
          </a:p>
          <a:p>
            <a:pPr lvl="1">
              <a:lnSpc>
                <a:spcPct val="150000"/>
              </a:lnSpc>
            </a:pPr>
            <a:r>
              <a:rPr kumimoji="1" lang="en-GB" altLang="zh-CN" sz="2400" dirty="0">
                <a:latin typeface="Palatino" pitchFamily="2" charset="0"/>
                <a:ea typeface="Palatino" pitchFamily="2" charset="0"/>
                <a:cs typeface="Times New Roman" panose="02020603050405020304" pitchFamily="18" charset="0"/>
              </a:rPr>
              <a:t>13.1.1 GPT: Generat</a:t>
            </a:r>
            <a:r>
              <a:rPr kumimoji="1" lang="en-US" altLang="zh-CN" sz="2400" dirty="0" err="1">
                <a:latin typeface="Palatino" pitchFamily="2" charset="0"/>
                <a:ea typeface="Palatino" pitchFamily="2" charset="0"/>
                <a:cs typeface="Times New Roman" panose="02020603050405020304" pitchFamily="18" charset="0"/>
              </a:rPr>
              <a:t>ive</a:t>
            </a:r>
            <a:r>
              <a:rPr kumimoji="1" lang="zh-CN" altLang="en-US" sz="2400" dirty="0">
                <a:latin typeface="Palatino" pitchFamily="2" charset="0"/>
                <a:ea typeface="Palatino" pitchFamily="2" charset="0"/>
                <a:cs typeface="Times New Roman" panose="02020603050405020304" pitchFamily="18" charset="0"/>
              </a:rPr>
              <a:t> </a:t>
            </a:r>
            <a:r>
              <a:rPr kumimoji="1" lang="en-GB" altLang="zh-CN" sz="2400" dirty="0">
                <a:latin typeface="Palatino" pitchFamily="2" charset="0"/>
                <a:ea typeface="Palatino" pitchFamily="2" charset="0"/>
                <a:cs typeface="Times New Roman" panose="02020603050405020304" pitchFamily="18" charset="0"/>
              </a:rPr>
              <a:t>Pre-Training</a:t>
            </a:r>
          </a:p>
          <a:p>
            <a:pPr lvl="1">
              <a:lnSpc>
                <a:spcPct val="150000"/>
              </a:lnSpc>
            </a:pPr>
            <a:r>
              <a:rPr kumimoji="1" lang="en-GB" altLang="zh-CN" sz="2400" dirty="0">
                <a:latin typeface="Palatino" pitchFamily="2" charset="0"/>
                <a:ea typeface="Palatino" pitchFamily="2" charset="0"/>
                <a:cs typeface="Times New Roman" panose="02020603050405020304" pitchFamily="18" charset="0"/>
              </a:rPr>
              <a:t>13.1.2 BERT: Bidirectional Encoder Representations from Transformer</a:t>
            </a:r>
          </a:p>
          <a:p>
            <a:pPr lvl="1">
              <a:lnSpc>
                <a:spcPct val="150000"/>
              </a:lnSpc>
            </a:pPr>
            <a:r>
              <a:rPr kumimoji="1" lang="en-GB" altLang="zh-CN" sz="2400" dirty="0">
                <a:latin typeface="Palatino" pitchFamily="2" charset="0"/>
                <a:ea typeface="Palatino" pitchFamily="2" charset="0"/>
                <a:cs typeface="Times New Roman" panose="02020603050405020304" pitchFamily="18" charset="0"/>
              </a:rPr>
              <a:t>13.1.3 BART: Bidirectional and Auto-Regressive Transformer</a:t>
            </a:r>
          </a:p>
          <a:p>
            <a:pPr>
              <a:lnSpc>
                <a:spcPct val="150000"/>
              </a:lnSpc>
            </a:pPr>
            <a:r>
              <a:rPr kumimoji="1" lang="en-GB" altLang="zh-CN" sz="2400" dirty="0">
                <a:latin typeface="Palatino" pitchFamily="2" charset="0"/>
                <a:ea typeface="Palatino" pitchFamily="2" charset="0"/>
                <a:cs typeface="Times New Roman" panose="02020603050405020304" pitchFamily="18" charset="0"/>
              </a:rPr>
              <a:t>13.2 Using Pre-trained Transformer for Solving NLP Tasks</a:t>
            </a:r>
          </a:p>
          <a:p>
            <a:pPr lvl="1">
              <a:lnSpc>
                <a:spcPct val="150000"/>
              </a:lnSpc>
            </a:pPr>
            <a:r>
              <a:rPr kumimoji="1" lang="en-GB" altLang="zh-CN" sz="2400" dirty="0">
                <a:latin typeface="Palatino" pitchFamily="2" charset="0"/>
                <a:ea typeface="Palatino" pitchFamily="2" charset="0"/>
                <a:cs typeface="Times New Roman" panose="02020603050405020304" pitchFamily="18" charset="0"/>
              </a:rPr>
              <a:t>13.2.1 Text Classification</a:t>
            </a:r>
          </a:p>
          <a:p>
            <a:pPr lvl="1">
              <a:lnSpc>
                <a:spcPct val="150000"/>
              </a:lnSpc>
            </a:pPr>
            <a:r>
              <a:rPr kumimoji="1" lang="en-GB" altLang="zh-CN" sz="2400" dirty="0">
                <a:latin typeface="Palatino" pitchFamily="2" charset="0"/>
                <a:ea typeface="Palatino" pitchFamily="2" charset="0"/>
                <a:cs typeface="Times New Roman" panose="02020603050405020304" pitchFamily="18" charset="0"/>
              </a:rPr>
              <a:t>13.2.2 Structured Prediction</a:t>
            </a:r>
          </a:p>
          <a:p>
            <a:pPr lvl="1">
              <a:lnSpc>
                <a:spcPct val="150000"/>
              </a:lnSpc>
            </a:pPr>
            <a:r>
              <a:rPr kumimoji="1" lang="en-GB" altLang="zh-CN" sz="2400" dirty="0">
                <a:latin typeface="Palatino" pitchFamily="2" charset="0"/>
                <a:ea typeface="Palatino" pitchFamily="2" charset="0"/>
                <a:cs typeface="Times New Roman" panose="02020603050405020304" pitchFamily="18" charset="0"/>
              </a:rPr>
              <a:t>13.2.3 Generation</a:t>
            </a:r>
          </a:p>
          <a:p>
            <a:pPr>
              <a:lnSpc>
                <a:spcPct val="150000"/>
              </a:lnSpc>
            </a:pPr>
            <a:r>
              <a:rPr kumimoji="1" lang="en-GB" altLang="zh-CN" sz="2400" dirty="0">
                <a:latin typeface="Palatino" pitchFamily="2" charset="0"/>
                <a:ea typeface="Palatino" pitchFamily="2" charset="0"/>
                <a:cs typeface="Times New Roman" panose="02020603050405020304" pitchFamily="18" charset="0"/>
              </a:rPr>
              <a:t>13.3 Analyzing Pre-trained Models</a:t>
            </a:r>
          </a:p>
          <a:p>
            <a:pPr lvl="1">
              <a:lnSpc>
                <a:spcPct val="150000"/>
              </a:lnSpc>
            </a:pPr>
            <a:r>
              <a:rPr kumimoji="1" lang="en-GB" altLang="zh-CN" sz="2400" dirty="0">
                <a:latin typeface="Palatino" pitchFamily="2" charset="0"/>
                <a:ea typeface="Palatino" pitchFamily="2" charset="0"/>
                <a:cs typeface="Times New Roman" panose="02020603050405020304" pitchFamily="18" charset="0"/>
              </a:rPr>
              <a:t>13.3.1 Analyzing BERT</a:t>
            </a:r>
          </a:p>
          <a:p>
            <a:pPr lvl="1">
              <a:lnSpc>
                <a:spcPct val="150000"/>
              </a:lnSpc>
            </a:pPr>
            <a:r>
              <a:rPr kumimoji="1" lang="en-GB" altLang="zh-CN" sz="2400" dirty="0">
                <a:latin typeface="Palatino" pitchFamily="2" charset="0"/>
                <a:ea typeface="Palatino" pitchFamily="2" charset="0"/>
                <a:cs typeface="Times New Roman" panose="02020603050405020304" pitchFamily="18" charset="0"/>
              </a:rPr>
              <a:t>13.3</a:t>
            </a:r>
            <a:r>
              <a:rPr kumimoji="1" lang="en-US" altLang="zh-CN" sz="2400" dirty="0">
                <a:latin typeface="Palatino" pitchFamily="2" charset="0"/>
                <a:ea typeface="Palatino" pitchFamily="2" charset="0"/>
                <a:cs typeface="Times New Roman" panose="02020603050405020304" pitchFamily="18" charset="0"/>
              </a:rPr>
              <a:t>.2</a:t>
            </a:r>
            <a:r>
              <a:rPr kumimoji="1" lang="zh-CN" altLang="en-US" sz="2400" dirty="0">
                <a:latin typeface="Palatino" pitchFamily="2" charset="0"/>
                <a:ea typeface="Palatino" pitchFamily="2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Palatino" pitchFamily="2" charset="0"/>
                <a:ea typeface="Palatino" pitchFamily="2" charset="0"/>
                <a:cs typeface="Times New Roman" panose="02020603050405020304" pitchFamily="18" charset="0"/>
              </a:rPr>
              <a:t>Knowledge</a:t>
            </a:r>
            <a:r>
              <a:rPr kumimoji="1" lang="zh-CN" altLang="en-US" sz="2400" dirty="0">
                <a:latin typeface="Palatino" pitchFamily="2" charset="0"/>
                <a:ea typeface="Palatino" pitchFamily="2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Palatino" pitchFamily="2" charset="0"/>
                <a:ea typeface="Palatino" pitchFamily="2" charset="0"/>
                <a:cs typeface="Times New Roman" panose="02020603050405020304" pitchFamily="18" charset="0"/>
              </a:rPr>
              <a:t>in</a:t>
            </a:r>
            <a:r>
              <a:rPr kumimoji="1" lang="zh-CN" altLang="en-US" sz="2400" dirty="0">
                <a:latin typeface="Palatino" pitchFamily="2" charset="0"/>
                <a:ea typeface="Palatino" pitchFamily="2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Palatino" pitchFamily="2" charset="0"/>
                <a:ea typeface="Palatino" pitchFamily="2" charset="0"/>
                <a:cs typeface="Times New Roman" panose="02020603050405020304" pitchFamily="18" charset="0"/>
              </a:rPr>
              <a:t>Pretrained</a:t>
            </a:r>
            <a:r>
              <a:rPr kumimoji="1" lang="zh-CN" altLang="en-US" sz="2400" dirty="0">
                <a:latin typeface="Palatino" pitchFamily="2" charset="0"/>
                <a:ea typeface="Palatino" pitchFamily="2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Palatino" pitchFamily="2" charset="0"/>
                <a:ea typeface="Palatino" pitchFamily="2" charset="0"/>
                <a:cs typeface="Times New Roman" panose="02020603050405020304" pitchFamily="18" charset="0"/>
              </a:rPr>
              <a:t>LM</a:t>
            </a:r>
            <a:endParaRPr kumimoji="1" lang="en-GB" altLang="zh-CN" sz="2400" dirty="0">
              <a:latin typeface="Palatino" pitchFamily="2" charset="0"/>
              <a:ea typeface="Palatino" pitchFamily="2" charset="0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r>
              <a:rPr kumimoji="1" lang="en-GB" altLang="zh-CN" sz="2400" dirty="0">
                <a:latin typeface="Palatino" pitchFamily="2" charset="0"/>
                <a:ea typeface="Palatino" pitchFamily="2" charset="0"/>
                <a:cs typeface="Times New Roman" panose="02020603050405020304" pitchFamily="18" charset="0"/>
              </a:rPr>
              <a:t>13.3</a:t>
            </a:r>
            <a:r>
              <a:rPr kumimoji="1" lang="en-US" altLang="zh-CN" sz="2400" dirty="0">
                <a:latin typeface="Palatino" pitchFamily="2" charset="0"/>
                <a:ea typeface="Palatino" pitchFamily="2" charset="0"/>
                <a:cs typeface="Times New Roman" panose="02020603050405020304" pitchFamily="18" charset="0"/>
              </a:rPr>
              <a:t>.3</a:t>
            </a:r>
            <a:r>
              <a:rPr kumimoji="1" lang="zh-CN" altLang="en-US" sz="2400" dirty="0">
                <a:latin typeface="Palatino" pitchFamily="2" charset="0"/>
                <a:ea typeface="Palatino" pitchFamily="2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Palatino" pitchFamily="2" charset="0"/>
                <a:ea typeface="Palatino" pitchFamily="2" charset="0"/>
                <a:cs typeface="Times New Roman" panose="02020603050405020304" pitchFamily="18" charset="0"/>
              </a:rPr>
              <a:t>Language Models Take Shortcuts</a:t>
            </a:r>
            <a:endParaRPr kumimoji="1" lang="zh-CN" altLang="en-US" sz="2400" dirty="0">
              <a:latin typeface="Palatino" pitchFamily="2" charset="0"/>
              <a:ea typeface="Palatino" pitchFamily="2" charset="0"/>
              <a:cs typeface="Times New Roman" panose="02020603050405020304" pitchFamily="18" charset="0"/>
            </a:endParaRPr>
          </a:p>
          <a:p>
            <a:endParaRPr kumimoji="1" lang="zh-CN" altLang="en-US" dirty="0">
              <a:latin typeface="Palatino" pitchFamily="2" charset="0"/>
              <a:ea typeface="Palatino" pitchFamily="2" charset="0"/>
              <a:cs typeface="Times New Roman" panose="02020603050405020304" pitchFamily="18" charset="0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A8080B0-36B4-4BB9-5837-FBC202E7B4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7</a:t>
            </a:fld>
            <a:endParaRPr lang="en-US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em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8C7F4517-DD44-DF60-56D3-87A1D4B4FF6B}"/>
              </a:ext>
            </a:extLst>
          </p:cNvPr>
          <p:cNvGrpSpPr/>
          <p:nvPr/>
        </p:nvGrpSpPr>
        <p:grpSpPr>
          <a:xfrm>
            <a:off x="546740" y="2336007"/>
            <a:ext cx="13417140" cy="4513029"/>
            <a:chOff x="546740" y="2120852"/>
            <a:chExt cx="13417140" cy="4513029"/>
          </a:xfrm>
        </p:grpSpPr>
        <p:pic>
          <p:nvPicPr>
            <p:cNvPr id="5" name="图形 4">
              <a:extLst>
                <a:ext uri="{FF2B5EF4-FFF2-40B4-BE49-F238E27FC236}">
                  <a16:creationId xmlns:a16="http://schemas.microsoft.com/office/drawing/2014/main" id="{B56D7C3D-981D-21B3-3813-24BCFAAB749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46740" y="2120852"/>
              <a:ext cx="13417140" cy="4127547"/>
            </a:xfrm>
            <a:prstGeom prst="rect">
              <a:avLst/>
            </a:prstGeom>
          </p:spPr>
        </p:pic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758FB08D-04AA-9D11-CFFD-97ADF23F7732}"/>
                </a:ext>
              </a:extLst>
            </p:cNvPr>
            <p:cNvSpPr/>
            <p:nvPr/>
          </p:nvSpPr>
          <p:spPr>
            <a:xfrm>
              <a:off x="712694" y="4984377"/>
              <a:ext cx="13205011" cy="164950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4" name="矩形 3">
            <a:extLst>
              <a:ext uri="{FF2B5EF4-FFF2-40B4-BE49-F238E27FC236}">
                <a16:creationId xmlns:a16="http://schemas.microsoft.com/office/drawing/2014/main" id="{922073AF-7375-1D5E-706C-F364DFCB6C21}"/>
              </a:ext>
            </a:extLst>
          </p:cNvPr>
          <p:cNvSpPr/>
          <p:nvPr/>
        </p:nvSpPr>
        <p:spPr>
          <a:xfrm>
            <a:off x="762746" y="6748318"/>
            <a:ext cx="663388" cy="405517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E65B83BA-50FA-0836-7DD7-156E6A3AFF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70</a:t>
            </a:fld>
            <a:endParaRPr lang="en-US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em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7EE32D8C-6B24-0A28-442B-BB726F584D2F}"/>
              </a:ext>
            </a:extLst>
          </p:cNvPr>
          <p:cNvSpPr/>
          <p:nvPr/>
        </p:nvSpPr>
        <p:spPr>
          <a:xfrm>
            <a:off x="686546" y="7105650"/>
            <a:ext cx="663388" cy="405517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6DFDA4-1748-0B56-AE7D-E5F4A3A3098F}"/>
              </a:ext>
            </a:extLst>
          </p:cNvPr>
          <p:cNvSpPr txBox="1"/>
          <p:nvPr/>
        </p:nvSpPr>
        <p:spPr>
          <a:xfrm>
            <a:off x="1276472" y="7240398"/>
            <a:ext cx="12183495" cy="64633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zh-CN" i="1" dirty="0">
                <a:solidFill>
                  <a:schemeClr val="bg1">
                    <a:lumMod val="50000"/>
                  </a:schemeClr>
                </a:solidFill>
                <a:effectLst/>
                <a:latin typeface="Palatino"/>
              </a:rPr>
              <a:t>Tenney, I., Xia, P., Chen, B., Wang, A., Poliak, A., McCoy, R. T., Kim, N., Van </a:t>
            </a:r>
            <a:r>
              <a:rPr lang="en-US" altLang="zh-CN" i="1" dirty="0" err="1">
                <a:solidFill>
                  <a:schemeClr val="bg1">
                    <a:lumMod val="50000"/>
                  </a:schemeClr>
                </a:solidFill>
                <a:effectLst/>
                <a:latin typeface="Palatino"/>
              </a:rPr>
              <a:t>Durme</a:t>
            </a:r>
            <a:r>
              <a:rPr lang="en-US" altLang="zh-CN" i="1" dirty="0">
                <a:solidFill>
                  <a:schemeClr val="bg1">
                    <a:lumMod val="50000"/>
                  </a:schemeClr>
                </a:solidFill>
                <a:effectLst/>
                <a:latin typeface="Palatino"/>
              </a:rPr>
              <a:t>, B., Bowman, S. R., Das, D., &amp; Pavlick, E. (2019). What do you learn from context? Probing for sentence structure in contextualized word representations. ICLR (Poster) .</a:t>
            </a:r>
            <a:endParaRPr lang="zh-CN" altLang="en-US" i="1" dirty="0">
              <a:solidFill>
                <a:schemeClr val="bg1">
                  <a:lumMod val="50000"/>
                </a:schemeClr>
              </a:solidFill>
              <a:latin typeface="Palatino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0ECED2D-EBA0-3AE8-F6BC-1A57BA2CC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71</a:t>
            </a:fld>
            <a:endParaRPr lang="en-US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em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6BA86E16-5587-BFA5-A821-4629BE04BB4B}"/>
              </a:ext>
            </a:extLst>
          </p:cNvPr>
          <p:cNvSpPr/>
          <p:nvPr/>
        </p:nvSpPr>
        <p:spPr>
          <a:xfrm>
            <a:off x="762746" y="7105650"/>
            <a:ext cx="663388" cy="405517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7E1A831-4190-468E-9720-C319EEFCE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72</a:t>
            </a:fld>
            <a:endParaRPr lang="en-US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徽标&#10;&#10;AI 生成的内容可能不正确。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21533" y="147484"/>
            <a:ext cx="4380265" cy="1002889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08140" y="292442"/>
            <a:ext cx="225254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400" b="1" dirty="0">
                <a:latin typeface="Palatino" pitchFamily="2" charset="0"/>
                <a:ea typeface="Palatino" pitchFamily="2" charset="0"/>
                <a:cs typeface="Times New Roman" panose="02020603050405020304" pitchFamily="18" charset="0"/>
              </a:rPr>
              <a:t>Content</a:t>
            </a:r>
            <a:endParaRPr kumimoji="1" lang="zh-CN" altLang="en-US" sz="4400" b="1" dirty="0">
              <a:latin typeface="Palatino" pitchFamily="2" charset="0"/>
              <a:ea typeface="Palatino" pitchFamily="2" charset="0"/>
              <a:cs typeface="Times New Roman" panose="02020603050405020304" pitchFamily="18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08140" y="1104518"/>
            <a:ext cx="10977615" cy="71096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GB" altLang="zh-CN" sz="2400" dirty="0">
                <a:latin typeface="Palatino" pitchFamily="2" charset="0"/>
                <a:ea typeface="Palatino" pitchFamily="2" charset="0"/>
                <a:cs typeface="Times New Roman" panose="02020603050405020304" pitchFamily="18" charset="0"/>
              </a:rPr>
              <a:t>13.1 Transformer Pre-training</a:t>
            </a:r>
          </a:p>
          <a:p>
            <a:pPr lvl="1">
              <a:lnSpc>
                <a:spcPct val="150000"/>
              </a:lnSpc>
            </a:pPr>
            <a:r>
              <a:rPr kumimoji="1" lang="en-GB" altLang="zh-CN" sz="2400" dirty="0">
                <a:latin typeface="Palatino" pitchFamily="2" charset="0"/>
                <a:ea typeface="Palatino" pitchFamily="2" charset="0"/>
                <a:cs typeface="Times New Roman" panose="02020603050405020304" pitchFamily="18" charset="0"/>
              </a:rPr>
              <a:t>13.1.1 GPT: Generative Pre-Training</a:t>
            </a:r>
          </a:p>
          <a:p>
            <a:pPr lvl="1">
              <a:lnSpc>
                <a:spcPct val="150000"/>
              </a:lnSpc>
            </a:pPr>
            <a:r>
              <a:rPr kumimoji="1" lang="en-GB" altLang="zh-CN" sz="2400" dirty="0">
                <a:latin typeface="Palatino" pitchFamily="2" charset="0"/>
                <a:ea typeface="Palatino" pitchFamily="2" charset="0"/>
                <a:cs typeface="Times New Roman" panose="02020603050405020304" pitchFamily="18" charset="0"/>
              </a:rPr>
              <a:t>13.1.2 BERT: Bidirectional Encoder Representations from Transformer</a:t>
            </a:r>
          </a:p>
          <a:p>
            <a:pPr lvl="1">
              <a:lnSpc>
                <a:spcPct val="150000"/>
              </a:lnSpc>
            </a:pPr>
            <a:r>
              <a:rPr kumimoji="1" lang="en-GB" altLang="zh-CN" sz="2400" dirty="0">
                <a:latin typeface="Palatino" pitchFamily="2" charset="0"/>
                <a:ea typeface="Palatino" pitchFamily="2" charset="0"/>
                <a:cs typeface="Times New Roman" panose="02020603050405020304" pitchFamily="18" charset="0"/>
              </a:rPr>
              <a:t>13.1.3 BART: Bidirectional and Auto-Regressive Transformer</a:t>
            </a:r>
          </a:p>
          <a:p>
            <a:pPr>
              <a:lnSpc>
                <a:spcPct val="150000"/>
              </a:lnSpc>
            </a:pPr>
            <a:r>
              <a:rPr kumimoji="1" lang="en-GB" altLang="zh-CN" sz="2400" dirty="0">
                <a:latin typeface="Palatino" pitchFamily="2" charset="0"/>
                <a:ea typeface="Palatino" pitchFamily="2" charset="0"/>
                <a:cs typeface="Times New Roman" panose="02020603050405020304" pitchFamily="18" charset="0"/>
              </a:rPr>
              <a:t>13.2 Using Pre-trained Transformer for Solving NLP Tasks</a:t>
            </a:r>
          </a:p>
          <a:p>
            <a:pPr lvl="1">
              <a:lnSpc>
                <a:spcPct val="150000"/>
              </a:lnSpc>
            </a:pPr>
            <a:r>
              <a:rPr kumimoji="1" lang="en-GB" altLang="zh-CN" sz="2400" dirty="0">
                <a:latin typeface="Palatino" pitchFamily="2" charset="0"/>
                <a:ea typeface="Palatino" pitchFamily="2" charset="0"/>
                <a:cs typeface="Times New Roman" panose="02020603050405020304" pitchFamily="18" charset="0"/>
              </a:rPr>
              <a:t>13.2.1 Text Classification</a:t>
            </a:r>
          </a:p>
          <a:p>
            <a:pPr lvl="1">
              <a:lnSpc>
                <a:spcPct val="150000"/>
              </a:lnSpc>
            </a:pPr>
            <a:r>
              <a:rPr kumimoji="1" lang="en-GB" altLang="zh-CN" sz="2400" dirty="0">
                <a:latin typeface="Palatino" pitchFamily="2" charset="0"/>
                <a:ea typeface="Palatino" pitchFamily="2" charset="0"/>
                <a:cs typeface="Times New Roman" panose="02020603050405020304" pitchFamily="18" charset="0"/>
              </a:rPr>
              <a:t>13.2.2 Structured Prediction</a:t>
            </a:r>
          </a:p>
          <a:p>
            <a:pPr lvl="1">
              <a:lnSpc>
                <a:spcPct val="150000"/>
              </a:lnSpc>
            </a:pPr>
            <a:r>
              <a:rPr kumimoji="1" lang="en-GB" altLang="zh-CN" sz="2400" dirty="0">
                <a:latin typeface="Palatino" pitchFamily="2" charset="0"/>
                <a:ea typeface="Palatino" pitchFamily="2" charset="0"/>
                <a:cs typeface="Times New Roman" panose="02020603050405020304" pitchFamily="18" charset="0"/>
              </a:rPr>
              <a:t>13.2.3 Generation</a:t>
            </a:r>
          </a:p>
          <a:p>
            <a:pPr>
              <a:lnSpc>
                <a:spcPct val="150000"/>
              </a:lnSpc>
            </a:pPr>
            <a:r>
              <a:rPr kumimoji="1" lang="en-GB" altLang="zh-CN" sz="2400" dirty="0">
                <a:latin typeface="Palatino" pitchFamily="2" charset="0"/>
                <a:ea typeface="Palatino" pitchFamily="2" charset="0"/>
                <a:cs typeface="Times New Roman" panose="02020603050405020304" pitchFamily="18" charset="0"/>
              </a:rPr>
              <a:t>13.3 Analyzing Pre-trained Models</a:t>
            </a:r>
          </a:p>
          <a:p>
            <a:pPr lvl="1">
              <a:lnSpc>
                <a:spcPct val="150000"/>
              </a:lnSpc>
            </a:pPr>
            <a:r>
              <a:rPr kumimoji="1" lang="en-GB" altLang="zh-CN" sz="2400" dirty="0">
                <a:latin typeface="Palatino" pitchFamily="2" charset="0"/>
                <a:ea typeface="Palatino" pitchFamily="2" charset="0"/>
                <a:cs typeface="Times New Roman" panose="02020603050405020304" pitchFamily="18" charset="0"/>
              </a:rPr>
              <a:t>13.3.1 Analyzing BERT</a:t>
            </a:r>
          </a:p>
          <a:p>
            <a:pPr lvl="1">
              <a:lnSpc>
                <a:spcPct val="150000"/>
              </a:lnSpc>
            </a:pPr>
            <a:r>
              <a:rPr kumimoji="1" lang="en-GB" altLang="zh-CN" sz="2400" b="1" dirty="0">
                <a:latin typeface="Palatino" pitchFamily="2" charset="0"/>
                <a:ea typeface="Palatino" pitchFamily="2" charset="0"/>
                <a:cs typeface="Times New Roman" panose="02020603050405020304" pitchFamily="18" charset="0"/>
              </a:rPr>
              <a:t>13.3</a:t>
            </a:r>
            <a:r>
              <a:rPr kumimoji="1" lang="en-US" altLang="zh-CN" sz="2400" b="1" dirty="0">
                <a:latin typeface="Palatino" pitchFamily="2" charset="0"/>
                <a:ea typeface="Palatino" pitchFamily="2" charset="0"/>
                <a:cs typeface="Times New Roman" panose="02020603050405020304" pitchFamily="18" charset="0"/>
              </a:rPr>
              <a:t>.2</a:t>
            </a:r>
            <a:r>
              <a:rPr kumimoji="1" lang="zh-CN" altLang="en-US" sz="2400" b="1" dirty="0">
                <a:latin typeface="Palatino" pitchFamily="2" charset="0"/>
                <a:ea typeface="Palatino" pitchFamily="2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b="1" dirty="0">
                <a:latin typeface="Palatino" pitchFamily="2" charset="0"/>
                <a:ea typeface="Palatino" pitchFamily="2" charset="0"/>
                <a:cs typeface="Times New Roman" panose="02020603050405020304" pitchFamily="18" charset="0"/>
              </a:rPr>
              <a:t>Knowledge</a:t>
            </a:r>
            <a:r>
              <a:rPr kumimoji="1" lang="zh-CN" altLang="en-US" sz="2400" b="1" dirty="0">
                <a:latin typeface="Palatino" pitchFamily="2" charset="0"/>
                <a:ea typeface="Palatino" pitchFamily="2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b="1" dirty="0">
                <a:latin typeface="Palatino" pitchFamily="2" charset="0"/>
                <a:ea typeface="Palatino" pitchFamily="2" charset="0"/>
                <a:cs typeface="Times New Roman" panose="02020603050405020304" pitchFamily="18" charset="0"/>
              </a:rPr>
              <a:t>in</a:t>
            </a:r>
            <a:r>
              <a:rPr kumimoji="1" lang="zh-CN" altLang="en-US" sz="2400" b="1" dirty="0">
                <a:latin typeface="Palatino" pitchFamily="2" charset="0"/>
                <a:ea typeface="Palatino" pitchFamily="2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b="1" dirty="0">
                <a:latin typeface="Palatino" pitchFamily="2" charset="0"/>
                <a:ea typeface="Palatino" pitchFamily="2" charset="0"/>
                <a:cs typeface="Times New Roman" panose="02020603050405020304" pitchFamily="18" charset="0"/>
              </a:rPr>
              <a:t>Pretrained</a:t>
            </a:r>
            <a:r>
              <a:rPr kumimoji="1" lang="zh-CN" altLang="en-US" sz="2400" b="1" dirty="0">
                <a:latin typeface="Palatino" pitchFamily="2" charset="0"/>
                <a:ea typeface="Palatino" pitchFamily="2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b="1" dirty="0">
                <a:latin typeface="Palatino" pitchFamily="2" charset="0"/>
                <a:ea typeface="Palatino" pitchFamily="2" charset="0"/>
                <a:cs typeface="Times New Roman" panose="02020603050405020304" pitchFamily="18" charset="0"/>
              </a:rPr>
              <a:t>LM</a:t>
            </a:r>
            <a:endParaRPr kumimoji="1" lang="en-GB" altLang="zh-CN" sz="2400" b="1" dirty="0">
              <a:latin typeface="Palatino" pitchFamily="2" charset="0"/>
              <a:ea typeface="Palatino" pitchFamily="2" charset="0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r>
              <a:rPr kumimoji="1" lang="en-GB" altLang="zh-CN" sz="2400" dirty="0">
                <a:latin typeface="Palatino" pitchFamily="2" charset="0"/>
                <a:ea typeface="Palatino" pitchFamily="2" charset="0"/>
                <a:cs typeface="Times New Roman" panose="02020603050405020304" pitchFamily="18" charset="0"/>
              </a:rPr>
              <a:t>13.3</a:t>
            </a:r>
            <a:r>
              <a:rPr kumimoji="1" lang="en-US" altLang="zh-CN" sz="2400" dirty="0">
                <a:latin typeface="Palatino" pitchFamily="2" charset="0"/>
                <a:ea typeface="Palatino" pitchFamily="2" charset="0"/>
                <a:cs typeface="Times New Roman" panose="02020603050405020304" pitchFamily="18" charset="0"/>
              </a:rPr>
              <a:t>.3</a:t>
            </a:r>
            <a:r>
              <a:rPr kumimoji="1" lang="zh-CN" altLang="en-US" sz="2400" dirty="0">
                <a:latin typeface="Palatino" pitchFamily="2" charset="0"/>
                <a:ea typeface="Palatino" pitchFamily="2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Palatino" pitchFamily="2" charset="0"/>
                <a:ea typeface="Palatino" pitchFamily="2" charset="0"/>
                <a:cs typeface="Times New Roman" panose="02020603050405020304" pitchFamily="18" charset="0"/>
              </a:rPr>
              <a:t>Language Models Take Shortcuts</a:t>
            </a:r>
            <a:endParaRPr kumimoji="1" lang="en-GB" altLang="zh-CN" sz="2400" dirty="0">
              <a:latin typeface="Palatino" pitchFamily="2" charset="0"/>
              <a:ea typeface="Palatino" pitchFamily="2" charset="0"/>
              <a:cs typeface="Times New Roman" panose="02020603050405020304" pitchFamily="18" charset="0"/>
            </a:endParaRPr>
          </a:p>
          <a:p>
            <a:endParaRPr kumimoji="1" lang="zh-CN" altLang="en-US" dirty="0">
              <a:latin typeface="Palatino" pitchFamily="2" charset="0"/>
              <a:ea typeface="Palatino" pitchFamily="2" charset="0"/>
              <a:cs typeface="Times New Roman" panose="02020603050405020304" pitchFamily="18" charset="0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8B10029-A844-9CE4-5114-CFE19EFFE1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73</a:t>
            </a:fld>
            <a:endParaRPr lang="en-US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em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5" name="图片 4" descr="背景图案&#10;&#10;AI 生成的内容可能不正确。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2239" y="1194462"/>
            <a:ext cx="3924300" cy="723900"/>
          </a:xfrm>
          <a:prstGeom prst="rect">
            <a:avLst/>
          </a:prstGeom>
        </p:spPr>
      </p:pic>
      <p:pic>
        <p:nvPicPr>
          <p:cNvPr id="7" name="图片 6" descr="背景图案&#10;&#10;AI 生成的内容可能不正确。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591" y="171781"/>
            <a:ext cx="5105400" cy="8509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800357" y="376350"/>
            <a:ext cx="72324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600" b="1" dirty="0">
                <a:latin typeface="Palatino" pitchFamily="2" charset="0"/>
                <a:ea typeface="Palatino" pitchFamily="2" charset="0"/>
              </a:rPr>
              <a:t>Knowledge</a:t>
            </a:r>
            <a:r>
              <a:rPr kumimoji="1" lang="zh-CN" altLang="en-US" sz="3600" b="1" dirty="0">
                <a:latin typeface="Palatino" pitchFamily="2" charset="0"/>
                <a:ea typeface="Palatino" pitchFamily="2" charset="0"/>
              </a:rPr>
              <a:t> </a:t>
            </a:r>
            <a:r>
              <a:rPr kumimoji="1" lang="en-US" altLang="zh-CN" sz="3600" b="1" dirty="0">
                <a:latin typeface="Palatino" pitchFamily="2" charset="0"/>
                <a:ea typeface="Palatino" pitchFamily="2" charset="0"/>
              </a:rPr>
              <a:t>in</a:t>
            </a:r>
            <a:r>
              <a:rPr kumimoji="1" lang="en-US" altLang="zh-CN" sz="3600" b="1" dirty="0">
                <a:latin typeface="Palatino" pitchFamily="2" charset="0"/>
                <a:ea typeface="Palatino" pitchFamily="2" charset="0"/>
                <a:cs typeface="Times New Roman" panose="02020603050405020304" pitchFamily="18" charset="0"/>
              </a:rPr>
              <a:t> Pretrained</a:t>
            </a:r>
            <a:r>
              <a:rPr kumimoji="1" lang="zh-CN" altLang="en-US" sz="3600" b="1" dirty="0">
                <a:latin typeface="Palatino" pitchFamily="2" charset="0"/>
                <a:ea typeface="Palatino" pitchFamily="2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3600" b="1" dirty="0">
                <a:latin typeface="Palatino" pitchFamily="2" charset="0"/>
                <a:ea typeface="Palatino" pitchFamily="2" charset="0"/>
                <a:cs typeface="Times New Roman" panose="02020603050405020304" pitchFamily="18" charset="0"/>
              </a:rPr>
              <a:t>LM</a:t>
            </a:r>
            <a:r>
              <a:rPr kumimoji="1" lang="zh-CN" altLang="en-US" sz="3600" b="1" dirty="0">
                <a:latin typeface="Palatino" pitchFamily="2" charset="0"/>
                <a:ea typeface="Palatino" pitchFamily="2" charset="0"/>
              </a:rPr>
              <a:t> 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379089" y="1260077"/>
            <a:ext cx="72324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>
                <a:latin typeface="Palatino" pitchFamily="2" charset="0"/>
                <a:ea typeface="Palatino" pitchFamily="2" charset="0"/>
              </a:rPr>
              <a:t>Knowledge</a:t>
            </a:r>
            <a:r>
              <a:rPr kumimoji="1" lang="zh-CN" altLang="en-US" sz="2800" dirty="0">
                <a:latin typeface="Palatino" pitchFamily="2" charset="0"/>
                <a:ea typeface="Palatino" pitchFamily="2" charset="0"/>
              </a:rPr>
              <a:t> </a:t>
            </a:r>
            <a:r>
              <a:rPr kumimoji="1" lang="en-US" altLang="zh-CN" sz="2800" dirty="0">
                <a:latin typeface="Palatino" pitchFamily="2" charset="0"/>
                <a:ea typeface="Palatino" pitchFamily="2" charset="0"/>
              </a:rPr>
              <a:t>in</a:t>
            </a:r>
            <a:r>
              <a:rPr kumimoji="1" lang="zh-CN" altLang="en-US" sz="2800" dirty="0">
                <a:latin typeface="Palatino" pitchFamily="2" charset="0"/>
                <a:ea typeface="Palatino" pitchFamily="2" charset="0"/>
              </a:rPr>
              <a:t> </a:t>
            </a:r>
            <a:r>
              <a:rPr kumimoji="1" lang="en-US" altLang="zh-CN" sz="2800" dirty="0">
                <a:latin typeface="Palatino" pitchFamily="2" charset="0"/>
                <a:ea typeface="Palatino" pitchFamily="2" charset="0"/>
              </a:rPr>
              <a:t>BERT</a:t>
            </a:r>
            <a:endParaRPr kumimoji="1" lang="zh-CN" altLang="en-US" sz="2800" dirty="0">
              <a:latin typeface="Palatino" pitchFamily="2" charset="0"/>
              <a:ea typeface="Palatino" pitchFamily="2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D7D0AF1C-AD9E-2628-CC77-E68DA3A9E23E}"/>
              </a:ext>
            </a:extLst>
          </p:cNvPr>
          <p:cNvSpPr/>
          <p:nvPr/>
        </p:nvSpPr>
        <p:spPr>
          <a:xfrm>
            <a:off x="762746" y="7105650"/>
            <a:ext cx="663388" cy="405517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灯片编号占位符 9">
            <a:extLst>
              <a:ext uri="{FF2B5EF4-FFF2-40B4-BE49-F238E27FC236}">
                <a16:creationId xmlns:a16="http://schemas.microsoft.com/office/drawing/2014/main" id="{E4E24FD6-A819-890C-BFFD-96032F611C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74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804AC32-DEB1-C4F7-FFF6-4500095B4549}"/>
              </a:ext>
            </a:extLst>
          </p:cNvPr>
          <p:cNvSpPr txBox="1"/>
          <p:nvPr/>
        </p:nvSpPr>
        <p:spPr>
          <a:xfrm>
            <a:off x="1368000" y="7134489"/>
            <a:ext cx="11590581" cy="92333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zh-CN" i="1" dirty="0">
                <a:solidFill>
                  <a:schemeClr val="bg1">
                    <a:lumMod val="50000"/>
                  </a:schemeClr>
                </a:solidFill>
                <a:effectLst/>
                <a:latin typeface="Palatino"/>
              </a:rPr>
              <a:t>Heinzerling, B., &amp; Inui, K. (2021). Language models as knowledge bases: On entity representations, storage capacity, and paraphrased queries. Proceedings of the 16th Conference of the European Chapter of the Association for Computational Linguistics</a:t>
            </a:r>
            <a:endParaRPr lang="zh-CN" altLang="en-US" i="1" dirty="0">
              <a:solidFill>
                <a:schemeClr val="bg1">
                  <a:lumMod val="50000"/>
                </a:schemeClr>
              </a:solidFill>
              <a:latin typeface="Palatino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徽标&#10;&#10;AI 生成的内容可能不正确。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21533" y="147484"/>
            <a:ext cx="4380265" cy="1002889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08140" y="292442"/>
            <a:ext cx="771397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400" b="1" dirty="0">
                <a:latin typeface="Palatino" pitchFamily="2" charset="0"/>
                <a:ea typeface="Palatino" pitchFamily="2" charset="0"/>
                <a:cs typeface="Times New Roman" panose="02020603050405020304" pitchFamily="18" charset="0"/>
              </a:rPr>
              <a:t>Knowledge</a:t>
            </a:r>
            <a:r>
              <a:rPr kumimoji="1" lang="zh-CN" altLang="en-US" sz="4400" b="1" dirty="0">
                <a:latin typeface="Palatino" pitchFamily="2" charset="0"/>
                <a:ea typeface="Palatino" pitchFamily="2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4400" b="1" dirty="0">
                <a:latin typeface="Palatino" pitchFamily="2" charset="0"/>
                <a:ea typeface="Palatino" pitchFamily="2" charset="0"/>
                <a:cs typeface="Times New Roman" panose="02020603050405020304" pitchFamily="18" charset="0"/>
              </a:rPr>
              <a:t>in</a:t>
            </a:r>
            <a:r>
              <a:rPr kumimoji="1" lang="zh-CN" altLang="en-US" sz="4400" b="1" dirty="0">
                <a:latin typeface="Palatino" pitchFamily="2" charset="0"/>
                <a:ea typeface="Palatino" pitchFamily="2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4400" b="1" dirty="0">
                <a:latin typeface="Palatino" pitchFamily="2" charset="0"/>
                <a:ea typeface="Palatino" pitchFamily="2" charset="0"/>
                <a:cs typeface="Times New Roman" panose="02020603050405020304" pitchFamily="18" charset="0"/>
              </a:rPr>
              <a:t>Pretrained</a:t>
            </a:r>
            <a:r>
              <a:rPr kumimoji="1" lang="zh-CN" altLang="en-US" sz="4400" b="1" dirty="0">
                <a:latin typeface="Palatino" pitchFamily="2" charset="0"/>
                <a:ea typeface="Palatino" pitchFamily="2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4400" b="1" dirty="0">
                <a:latin typeface="Palatino" pitchFamily="2" charset="0"/>
                <a:ea typeface="Palatino" pitchFamily="2" charset="0"/>
                <a:cs typeface="Times New Roman" panose="02020603050405020304" pitchFamily="18" charset="0"/>
              </a:rPr>
              <a:t>LM</a:t>
            </a:r>
            <a:endParaRPr kumimoji="1" lang="zh-CN" altLang="en-US" sz="4400" b="1" dirty="0">
              <a:latin typeface="Palatino" pitchFamily="2" charset="0"/>
              <a:ea typeface="Palatino" pitchFamily="2" charset="0"/>
              <a:cs typeface="Times New Roman" panose="02020603050405020304" pitchFamily="18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08140" y="1504336"/>
            <a:ext cx="5290359" cy="13190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GB" altLang="zh-CN" sz="2800" dirty="0">
                <a:latin typeface="Palatino" pitchFamily="2" charset="0"/>
                <a:ea typeface="Palatino" pitchFamily="2" charset="0"/>
                <a:cs typeface="Times New Roman" panose="02020603050405020304" pitchFamily="18" charset="0"/>
              </a:rPr>
              <a:t>• Finetune B</a:t>
            </a:r>
            <a:r>
              <a:rPr kumimoji="1" lang="en-US" altLang="zh-CN" sz="2800" dirty="0">
                <a:latin typeface="Palatino" pitchFamily="2" charset="0"/>
                <a:ea typeface="Palatino" pitchFamily="2" charset="0"/>
                <a:cs typeface="Times New Roman" panose="02020603050405020304" pitchFamily="18" charset="0"/>
              </a:rPr>
              <a:t>E</a:t>
            </a:r>
            <a:r>
              <a:rPr kumimoji="1" lang="en-GB" altLang="zh-CN" sz="2800" dirty="0">
                <a:latin typeface="Palatino" pitchFamily="2" charset="0"/>
                <a:ea typeface="Palatino" pitchFamily="2" charset="0"/>
                <a:cs typeface="Times New Roman" panose="02020603050405020304" pitchFamily="18" charset="0"/>
              </a:rPr>
              <a:t>RT on open QA</a:t>
            </a:r>
          </a:p>
          <a:p>
            <a:pPr>
              <a:lnSpc>
                <a:spcPct val="150000"/>
              </a:lnSpc>
            </a:pPr>
            <a:r>
              <a:rPr kumimoji="1" lang="en-GB" altLang="zh-CN" sz="2800" dirty="0">
                <a:latin typeface="Palatino" pitchFamily="2" charset="0"/>
                <a:ea typeface="Palatino" pitchFamily="2" charset="0"/>
                <a:cs typeface="Times New Roman" panose="02020603050405020304" pitchFamily="18" charset="0"/>
              </a:rPr>
              <a:t>• Answers other</a:t>
            </a:r>
            <a:r>
              <a:rPr kumimoji="1" lang="zh-CN" altLang="en-US" sz="2800" dirty="0">
                <a:latin typeface="Palatino" pitchFamily="2" charset="0"/>
                <a:ea typeface="Palatino" pitchFamily="2" charset="0"/>
                <a:cs typeface="Times New Roman" panose="02020603050405020304" pitchFamily="18" charset="0"/>
              </a:rPr>
              <a:t> </a:t>
            </a:r>
            <a:r>
              <a:rPr kumimoji="1" lang="en-GB" altLang="zh-CN" sz="2800" dirty="0">
                <a:latin typeface="Palatino" pitchFamily="2" charset="0"/>
                <a:ea typeface="Palatino" pitchFamily="2" charset="0"/>
                <a:cs typeface="Times New Roman" panose="02020603050405020304" pitchFamily="18" charset="0"/>
              </a:rPr>
              <a:t>open questions</a:t>
            </a:r>
            <a:endParaRPr kumimoji="1" lang="zh-CN" altLang="en-US" sz="2800" dirty="0">
              <a:latin typeface="Palatino" pitchFamily="2" charset="0"/>
              <a:ea typeface="Palatino" pitchFamily="2" charset="0"/>
              <a:cs typeface="Times New Roman" panose="02020603050405020304" pitchFamily="18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368000" y="7497860"/>
            <a:ext cx="117749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kumimoji="1" lang="en-US" altLang="zh-CN" i="1" dirty="0">
                <a:solidFill>
                  <a:schemeClr val="bg1">
                    <a:lumMod val="65000"/>
                  </a:schemeClr>
                </a:solidFill>
                <a:latin typeface="Palatino Linotype" panose="02040502050505030304" charset="0"/>
                <a:cs typeface="Times New Roman" panose="02020603050405020304" pitchFamily="18" charset="0"/>
              </a:rPr>
              <a:t>Roberts, A., Raffel, C., &amp; </a:t>
            </a:r>
            <a:r>
              <a:rPr kumimoji="1" lang="en-US" altLang="zh-CN" i="1" dirty="0" err="1">
                <a:solidFill>
                  <a:schemeClr val="bg1">
                    <a:lumMod val="65000"/>
                  </a:schemeClr>
                </a:solidFill>
                <a:latin typeface="Palatino Linotype" panose="02040502050505030304" charset="0"/>
                <a:cs typeface="Times New Roman" panose="02020603050405020304" pitchFamily="18" charset="0"/>
              </a:rPr>
              <a:t>Shazeer</a:t>
            </a:r>
            <a:r>
              <a:rPr kumimoji="1" lang="en-US" altLang="zh-CN" i="1" dirty="0">
                <a:solidFill>
                  <a:schemeClr val="bg1">
                    <a:lumMod val="65000"/>
                  </a:schemeClr>
                </a:solidFill>
                <a:latin typeface="Palatino Linotype" panose="02040502050505030304" charset="0"/>
                <a:cs typeface="Times New Roman" panose="02020603050405020304" pitchFamily="18" charset="0"/>
              </a:rPr>
              <a:t>, N. (2020). How much knowledge can you pack into the parameters of a language model? Proceedings of the 2020 Conference on Empirical Methods in Natural Language Processing (EMNLP) .</a:t>
            </a:r>
            <a:endParaRPr kumimoji="1" lang="zh-CN" altLang="en-US" dirty="0">
              <a:solidFill>
                <a:schemeClr val="bg1">
                  <a:lumMod val="65000"/>
                </a:schemeClr>
              </a:solidFill>
              <a:latin typeface="Palatino Linotype" panose="02040502050505030304" charset="0"/>
              <a:cs typeface="Times New Roman" panose="02020603050405020304" pitchFamily="18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4354150" y="4426528"/>
            <a:ext cx="1999599" cy="755590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0" name="直线箭头连接符 9"/>
          <p:cNvCxnSpPr/>
          <p:nvPr/>
        </p:nvCxnSpPr>
        <p:spPr>
          <a:xfrm flipV="1">
            <a:off x="4462789" y="5269686"/>
            <a:ext cx="0" cy="434392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直线箭头连接符 10"/>
          <p:cNvCxnSpPr/>
          <p:nvPr/>
        </p:nvCxnSpPr>
        <p:spPr>
          <a:xfrm>
            <a:off x="6634274" y="4821750"/>
            <a:ext cx="818188" cy="0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4542909" y="4513348"/>
            <a:ext cx="17727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dirty="0">
                <a:latin typeface="Palatino" pitchFamily="2" charset="0"/>
                <a:ea typeface="Palatino" pitchFamily="2" charset="0"/>
              </a:rPr>
              <a:t>encoder</a:t>
            </a:r>
            <a:endParaRPr kumimoji="1" lang="zh-CN" altLang="en-US" sz="3200" dirty="0">
              <a:latin typeface="Palatino" pitchFamily="2" charset="0"/>
              <a:ea typeface="Palatino" pitchFamily="2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7767260" y="4426528"/>
            <a:ext cx="1999599" cy="755590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7956019" y="4513348"/>
            <a:ext cx="17727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dirty="0">
                <a:latin typeface="Palatino" pitchFamily="2" charset="0"/>
                <a:ea typeface="Palatino" pitchFamily="2" charset="0"/>
              </a:rPr>
              <a:t>decoder</a:t>
            </a:r>
            <a:endParaRPr kumimoji="1" lang="zh-CN" altLang="en-US" sz="3200" dirty="0">
              <a:latin typeface="Palatino" pitchFamily="2" charset="0"/>
              <a:ea typeface="Palatino" pitchFamily="2" charset="0"/>
            </a:endParaRPr>
          </a:p>
        </p:txBody>
      </p:sp>
      <p:cxnSp>
        <p:nvCxnSpPr>
          <p:cNvPr id="22" name="直线箭头连接符 21"/>
          <p:cNvCxnSpPr/>
          <p:nvPr/>
        </p:nvCxnSpPr>
        <p:spPr>
          <a:xfrm flipV="1">
            <a:off x="4921523" y="5269686"/>
            <a:ext cx="0" cy="434392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直线箭头连接符 22"/>
          <p:cNvCxnSpPr/>
          <p:nvPr/>
        </p:nvCxnSpPr>
        <p:spPr>
          <a:xfrm flipV="1">
            <a:off x="5366310" y="5269686"/>
            <a:ext cx="0" cy="434392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直线箭头连接符 28"/>
          <p:cNvCxnSpPr/>
          <p:nvPr/>
        </p:nvCxnSpPr>
        <p:spPr>
          <a:xfrm flipV="1">
            <a:off x="5780172" y="5269686"/>
            <a:ext cx="0" cy="434392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直线箭头连接符 29"/>
          <p:cNvCxnSpPr/>
          <p:nvPr/>
        </p:nvCxnSpPr>
        <p:spPr>
          <a:xfrm flipV="1">
            <a:off x="6238906" y="5269686"/>
            <a:ext cx="0" cy="434392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文本框 30"/>
          <p:cNvSpPr txBox="1"/>
          <p:nvPr/>
        </p:nvSpPr>
        <p:spPr>
          <a:xfrm>
            <a:off x="4142518" y="5791646"/>
            <a:ext cx="28809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>
                <a:latin typeface="Palatino" pitchFamily="2" charset="0"/>
                <a:ea typeface="Palatino" pitchFamily="2" charset="0"/>
                <a:cs typeface="Times New Roman" panose="02020603050405020304" pitchFamily="18" charset="0"/>
              </a:rPr>
              <a:t>When</a:t>
            </a:r>
            <a:r>
              <a:rPr kumimoji="1" lang="zh-CN" altLang="en-US" sz="2000" dirty="0">
                <a:latin typeface="Palatino" pitchFamily="2" charset="0"/>
                <a:ea typeface="Palatino" pitchFamily="2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000" dirty="0">
                <a:latin typeface="Palatino" pitchFamily="2" charset="0"/>
                <a:ea typeface="Palatino" pitchFamily="2" charset="0"/>
                <a:cs typeface="Times New Roman" panose="02020603050405020304" pitchFamily="18" charset="0"/>
              </a:rPr>
              <a:t>did</a:t>
            </a:r>
            <a:r>
              <a:rPr kumimoji="1" lang="zh-CN" altLang="en-US" sz="2000" dirty="0">
                <a:latin typeface="Palatino" pitchFamily="2" charset="0"/>
                <a:ea typeface="Palatino" pitchFamily="2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000" dirty="0">
                <a:latin typeface="Palatino" pitchFamily="2" charset="0"/>
                <a:ea typeface="Palatino" pitchFamily="2" charset="0"/>
                <a:cs typeface="Times New Roman" panose="02020603050405020304" pitchFamily="18" charset="0"/>
              </a:rPr>
              <a:t>WW</a:t>
            </a:r>
            <a:r>
              <a:rPr lang="en-GB" altLang="zh-CN" sz="2000" b="0" i="0" dirty="0">
                <a:solidFill>
                  <a:srgbClr val="040C28"/>
                </a:solidFill>
                <a:effectLst/>
                <a:latin typeface="Palatino" pitchFamily="2" charset="0"/>
                <a:ea typeface="Palatino" pitchFamily="2" charset="0"/>
                <a:cs typeface="Times New Roman" panose="02020603050405020304" pitchFamily="18" charset="0"/>
              </a:rPr>
              <a:t>II</a:t>
            </a:r>
            <a:r>
              <a:rPr lang="zh-CN" altLang="en-US" sz="2000" b="0" i="0" dirty="0">
                <a:solidFill>
                  <a:srgbClr val="040C28"/>
                </a:solidFill>
                <a:effectLst/>
                <a:latin typeface="Palatino" pitchFamily="2" charset="0"/>
                <a:ea typeface="Palatino" pitchFamily="2" charset="0"/>
                <a:cs typeface="Times New Roman" panose="02020603050405020304" pitchFamily="18" charset="0"/>
              </a:rPr>
              <a:t> </a:t>
            </a:r>
            <a:r>
              <a:rPr lang="en-US" altLang="zh-CN" sz="2000" b="0" i="0" dirty="0">
                <a:solidFill>
                  <a:srgbClr val="040C28"/>
                </a:solidFill>
                <a:effectLst/>
                <a:latin typeface="Palatino" pitchFamily="2" charset="0"/>
                <a:ea typeface="Palatino" pitchFamily="2" charset="0"/>
                <a:cs typeface="Times New Roman" panose="02020603050405020304" pitchFamily="18" charset="0"/>
              </a:rPr>
              <a:t>end</a:t>
            </a:r>
            <a:r>
              <a:rPr lang="zh-CN" altLang="en-US" sz="2000" b="0" i="0" dirty="0">
                <a:solidFill>
                  <a:srgbClr val="040C28"/>
                </a:solidFill>
                <a:effectLst/>
                <a:latin typeface="Palatino" pitchFamily="2" charset="0"/>
                <a:ea typeface="Palatino" pitchFamily="2" charset="0"/>
                <a:cs typeface="Times New Roman" panose="02020603050405020304" pitchFamily="18" charset="0"/>
              </a:rPr>
              <a:t> ？</a:t>
            </a:r>
            <a:endParaRPr kumimoji="1" lang="zh-CN" altLang="en-US" sz="2000" dirty="0">
              <a:latin typeface="Palatino" pitchFamily="2" charset="0"/>
              <a:ea typeface="Palatino" pitchFamily="2" charset="0"/>
              <a:cs typeface="Times New Roman" panose="02020603050405020304" pitchFamily="18" charset="0"/>
            </a:endParaRPr>
          </a:p>
        </p:txBody>
      </p:sp>
      <p:cxnSp>
        <p:nvCxnSpPr>
          <p:cNvPr id="32" name="直线箭头连接符 31"/>
          <p:cNvCxnSpPr/>
          <p:nvPr/>
        </p:nvCxnSpPr>
        <p:spPr>
          <a:xfrm flipV="1">
            <a:off x="7879089" y="5269686"/>
            <a:ext cx="0" cy="434392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直线箭头连接符 32"/>
          <p:cNvCxnSpPr/>
          <p:nvPr/>
        </p:nvCxnSpPr>
        <p:spPr>
          <a:xfrm flipV="1">
            <a:off x="8337823" y="5269686"/>
            <a:ext cx="0" cy="434392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直线箭头连接符 40"/>
          <p:cNvCxnSpPr/>
          <p:nvPr/>
        </p:nvCxnSpPr>
        <p:spPr>
          <a:xfrm flipV="1">
            <a:off x="8782610" y="5269686"/>
            <a:ext cx="0" cy="434392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直线箭头连接符 41"/>
          <p:cNvCxnSpPr/>
          <p:nvPr/>
        </p:nvCxnSpPr>
        <p:spPr>
          <a:xfrm flipV="1">
            <a:off x="9196472" y="5269686"/>
            <a:ext cx="0" cy="434392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直线箭头连接符 42"/>
          <p:cNvCxnSpPr/>
          <p:nvPr/>
        </p:nvCxnSpPr>
        <p:spPr>
          <a:xfrm flipV="1">
            <a:off x="9655206" y="5269686"/>
            <a:ext cx="0" cy="434392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直线箭头连接符 43"/>
          <p:cNvCxnSpPr/>
          <p:nvPr/>
        </p:nvCxnSpPr>
        <p:spPr>
          <a:xfrm flipV="1">
            <a:off x="7859048" y="3880580"/>
            <a:ext cx="0" cy="434392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直线箭头连接符 44"/>
          <p:cNvCxnSpPr/>
          <p:nvPr/>
        </p:nvCxnSpPr>
        <p:spPr>
          <a:xfrm flipV="1">
            <a:off x="8317782" y="3880580"/>
            <a:ext cx="0" cy="434392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直线箭头连接符 45"/>
          <p:cNvCxnSpPr/>
          <p:nvPr/>
        </p:nvCxnSpPr>
        <p:spPr>
          <a:xfrm flipV="1">
            <a:off x="8762569" y="3880580"/>
            <a:ext cx="0" cy="434392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直线箭头连接符 46"/>
          <p:cNvCxnSpPr/>
          <p:nvPr/>
        </p:nvCxnSpPr>
        <p:spPr>
          <a:xfrm flipV="1">
            <a:off x="9176431" y="3880580"/>
            <a:ext cx="0" cy="434392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直线箭头连接符 47"/>
          <p:cNvCxnSpPr/>
          <p:nvPr/>
        </p:nvCxnSpPr>
        <p:spPr>
          <a:xfrm flipV="1">
            <a:off x="9635165" y="3880580"/>
            <a:ext cx="0" cy="434392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文本框 48"/>
          <p:cNvSpPr txBox="1"/>
          <p:nvPr/>
        </p:nvSpPr>
        <p:spPr>
          <a:xfrm>
            <a:off x="7728828" y="5791646"/>
            <a:ext cx="20040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>
                <a:latin typeface="Palatino" pitchFamily="2" charset="0"/>
                <a:ea typeface="Palatino" pitchFamily="2" charset="0"/>
                <a:cs typeface="Times New Roman" panose="02020603050405020304" pitchFamily="18" charset="0"/>
              </a:rPr>
              <a:t>&lt;S&gt;</a:t>
            </a:r>
            <a:r>
              <a:rPr kumimoji="1" lang="zh-CN" altLang="en-US" sz="2000" dirty="0">
                <a:latin typeface="Palatino" pitchFamily="2" charset="0"/>
                <a:ea typeface="Palatino" pitchFamily="2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000" dirty="0">
                <a:latin typeface="Palatino" pitchFamily="2" charset="0"/>
                <a:ea typeface="Palatino" pitchFamily="2" charset="0"/>
                <a:cs typeface="Times New Roman" panose="02020603050405020304" pitchFamily="18" charset="0"/>
              </a:rPr>
              <a:t>Sep</a:t>
            </a:r>
            <a:r>
              <a:rPr kumimoji="1" lang="zh-CN" altLang="en-US" sz="2000" dirty="0">
                <a:latin typeface="Palatino" pitchFamily="2" charset="0"/>
                <a:ea typeface="Palatino" pitchFamily="2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000" dirty="0">
                <a:latin typeface="Palatino" pitchFamily="2" charset="0"/>
                <a:ea typeface="Palatino" pitchFamily="2" charset="0"/>
                <a:cs typeface="Times New Roman" panose="02020603050405020304" pitchFamily="18" charset="0"/>
              </a:rPr>
              <a:t>2</a:t>
            </a:r>
            <a:r>
              <a:rPr kumimoji="1" lang="zh-CN" altLang="en-US" sz="2000" dirty="0">
                <a:latin typeface="Palatino" pitchFamily="2" charset="0"/>
                <a:ea typeface="Palatino" pitchFamily="2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000" dirty="0">
                <a:latin typeface="Palatino" pitchFamily="2" charset="0"/>
                <a:ea typeface="Palatino" pitchFamily="2" charset="0"/>
                <a:cs typeface="Times New Roman" panose="02020603050405020304" pitchFamily="18" charset="0"/>
              </a:rPr>
              <a:t>,</a:t>
            </a:r>
            <a:r>
              <a:rPr kumimoji="1" lang="zh-CN" altLang="en-US" sz="2000" dirty="0">
                <a:latin typeface="Palatino" pitchFamily="2" charset="0"/>
                <a:ea typeface="Palatino" pitchFamily="2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000" dirty="0">
                <a:latin typeface="Palatino" pitchFamily="2" charset="0"/>
                <a:ea typeface="Palatino" pitchFamily="2" charset="0"/>
                <a:cs typeface="Times New Roman" panose="02020603050405020304" pitchFamily="18" charset="0"/>
              </a:rPr>
              <a:t>1945</a:t>
            </a:r>
            <a:endParaRPr kumimoji="1" lang="zh-CN" altLang="en-US" sz="2000" dirty="0">
              <a:latin typeface="Palatino" pitchFamily="2" charset="0"/>
              <a:ea typeface="Palatino" pitchFamily="2" charset="0"/>
              <a:cs typeface="Times New Roman" panose="02020603050405020304" pitchFamily="18" charset="0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7730546" y="3465496"/>
            <a:ext cx="22236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>
                <a:latin typeface="Palatino" pitchFamily="2" charset="0"/>
                <a:ea typeface="Palatino" pitchFamily="2" charset="0"/>
                <a:cs typeface="Times New Roman" panose="02020603050405020304" pitchFamily="18" charset="0"/>
              </a:rPr>
              <a:t>Sep</a:t>
            </a:r>
            <a:r>
              <a:rPr kumimoji="1" lang="zh-CN" altLang="en-US" sz="2000" dirty="0">
                <a:latin typeface="Palatino" pitchFamily="2" charset="0"/>
                <a:ea typeface="Palatino" pitchFamily="2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000" dirty="0">
                <a:latin typeface="Palatino" pitchFamily="2" charset="0"/>
                <a:ea typeface="Palatino" pitchFamily="2" charset="0"/>
                <a:cs typeface="Times New Roman" panose="02020603050405020304" pitchFamily="18" charset="0"/>
              </a:rPr>
              <a:t>2</a:t>
            </a:r>
            <a:r>
              <a:rPr kumimoji="1" lang="zh-CN" altLang="en-US" sz="2000" dirty="0">
                <a:latin typeface="Palatino" pitchFamily="2" charset="0"/>
                <a:ea typeface="Palatino" pitchFamily="2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000" dirty="0">
                <a:latin typeface="Palatino" pitchFamily="2" charset="0"/>
                <a:ea typeface="Palatino" pitchFamily="2" charset="0"/>
                <a:cs typeface="Times New Roman" panose="02020603050405020304" pitchFamily="18" charset="0"/>
              </a:rPr>
              <a:t>,</a:t>
            </a:r>
            <a:r>
              <a:rPr kumimoji="1" lang="zh-CN" altLang="en-US" sz="2000" dirty="0">
                <a:latin typeface="Palatino" pitchFamily="2" charset="0"/>
                <a:ea typeface="Palatino" pitchFamily="2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000" dirty="0">
                <a:latin typeface="Palatino" pitchFamily="2" charset="0"/>
                <a:ea typeface="Palatino" pitchFamily="2" charset="0"/>
                <a:cs typeface="Times New Roman" panose="02020603050405020304" pitchFamily="18" charset="0"/>
              </a:rPr>
              <a:t>1945 &lt;/S&gt;</a:t>
            </a:r>
            <a:r>
              <a:rPr kumimoji="1" lang="zh-CN" altLang="en-US" sz="2000" dirty="0">
                <a:latin typeface="Palatino" pitchFamily="2" charset="0"/>
                <a:ea typeface="Palatino" pitchFamily="2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52" name="图片 51" descr="图示&#10;&#10;AI 生成的内容可能不正确。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2450" y="2890923"/>
            <a:ext cx="9092495" cy="4692346"/>
          </a:xfrm>
          <a:prstGeom prst="rect">
            <a:avLst/>
          </a:prstGeom>
        </p:spPr>
      </p:pic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300B451-170B-FD8E-BF21-F451806523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75</a:t>
            </a:fld>
            <a:endParaRPr lang="en-US"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徽标&#10;&#10;AI 生成的内容可能不正确。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21533" y="147484"/>
            <a:ext cx="4380265" cy="1002889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08140" y="292442"/>
            <a:ext cx="771397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400" b="1" dirty="0">
                <a:latin typeface="Palatino" pitchFamily="2" charset="0"/>
                <a:ea typeface="Palatino" pitchFamily="2" charset="0"/>
                <a:cs typeface="Times New Roman" panose="02020603050405020304" pitchFamily="18" charset="0"/>
              </a:rPr>
              <a:t>Knowledge</a:t>
            </a:r>
            <a:r>
              <a:rPr kumimoji="1" lang="zh-CN" altLang="en-US" sz="4400" b="1" dirty="0">
                <a:latin typeface="Palatino" pitchFamily="2" charset="0"/>
                <a:ea typeface="Palatino" pitchFamily="2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4400" b="1" dirty="0">
                <a:latin typeface="Palatino" pitchFamily="2" charset="0"/>
                <a:ea typeface="Palatino" pitchFamily="2" charset="0"/>
                <a:cs typeface="Times New Roman" panose="02020603050405020304" pitchFamily="18" charset="0"/>
              </a:rPr>
              <a:t>in</a:t>
            </a:r>
            <a:r>
              <a:rPr kumimoji="1" lang="zh-CN" altLang="en-US" sz="4400" b="1" dirty="0">
                <a:latin typeface="Palatino" pitchFamily="2" charset="0"/>
                <a:ea typeface="Palatino" pitchFamily="2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4400" b="1" dirty="0">
                <a:latin typeface="Palatino" pitchFamily="2" charset="0"/>
                <a:ea typeface="Palatino" pitchFamily="2" charset="0"/>
                <a:cs typeface="Times New Roman" panose="02020603050405020304" pitchFamily="18" charset="0"/>
              </a:rPr>
              <a:t>Pretrained</a:t>
            </a:r>
            <a:r>
              <a:rPr kumimoji="1" lang="zh-CN" altLang="en-US" sz="4400" b="1" dirty="0">
                <a:latin typeface="Palatino" pitchFamily="2" charset="0"/>
                <a:ea typeface="Palatino" pitchFamily="2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4400" b="1" dirty="0">
                <a:latin typeface="Palatino" pitchFamily="2" charset="0"/>
                <a:ea typeface="Palatino" pitchFamily="2" charset="0"/>
                <a:cs typeface="Times New Roman" panose="02020603050405020304" pitchFamily="18" charset="0"/>
              </a:rPr>
              <a:t>LM</a:t>
            </a:r>
            <a:endParaRPr kumimoji="1" lang="zh-CN" altLang="en-US" sz="4400" b="1" dirty="0">
              <a:latin typeface="Palatino" pitchFamily="2" charset="0"/>
              <a:ea typeface="Palatino" pitchFamily="2" charset="0"/>
              <a:cs typeface="Times New Roman" panose="02020603050405020304" pitchFamily="18" charset="0"/>
            </a:endParaRPr>
          </a:p>
        </p:txBody>
      </p:sp>
      <p:pic>
        <p:nvPicPr>
          <p:cNvPr id="9" name="图片 8" descr="图示&#10;&#10;AI 生成的内容可能不正确。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2273" y="1497781"/>
            <a:ext cx="4075125" cy="4546627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10774009" y="6180647"/>
            <a:ext cx="1351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altLang="zh-CN" b="1" i="0" dirty="0" err="1">
                <a:solidFill>
                  <a:srgbClr val="4B4B4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ConceptNet</a:t>
            </a:r>
            <a:endParaRPr lang="en-GB" altLang="zh-CN" b="1" i="0" dirty="0">
              <a:solidFill>
                <a:srgbClr val="4B4B4B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08140" y="1326953"/>
            <a:ext cx="8913660" cy="50216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altLang="zh-CN" sz="2400" dirty="0">
                <a:latin typeface="Palatino" pitchFamily="2" charset="0"/>
                <a:ea typeface="Palatino" pitchFamily="2" charset="0"/>
                <a:cs typeface="Times New Roman" panose="02020603050405020304" pitchFamily="18" charset="0"/>
              </a:rPr>
              <a:t>•Does BERT contain commonsense knowledge</a:t>
            </a:r>
            <a:r>
              <a:rPr lang="zh-CN" altLang="en-US" sz="2400" dirty="0">
                <a:latin typeface="Palatino" pitchFamily="2" charset="0"/>
                <a:ea typeface="Palatino" pitchFamily="2" charset="0"/>
                <a:cs typeface="Times New Roman" panose="02020603050405020304" pitchFamily="18" charset="0"/>
              </a:rPr>
              <a:t> </a:t>
            </a:r>
            <a:r>
              <a:rPr lang="en-GB" altLang="zh-CN" sz="2400" dirty="0">
                <a:latin typeface="Palatino" pitchFamily="2" charset="0"/>
                <a:ea typeface="Palatino" pitchFamily="2" charset="0"/>
                <a:cs typeface="Times New Roman" panose="02020603050405020304" pitchFamily="18" charset="0"/>
              </a:rPr>
              <a:t>?</a:t>
            </a:r>
          </a:p>
          <a:p>
            <a:pPr lvl="1">
              <a:lnSpc>
                <a:spcPct val="150000"/>
              </a:lnSpc>
            </a:pPr>
            <a:r>
              <a:rPr lang="en-GB" altLang="zh-CN" sz="2400" dirty="0">
                <a:latin typeface="Palatino" pitchFamily="2" charset="0"/>
                <a:ea typeface="Palatino" pitchFamily="2" charset="0"/>
                <a:cs typeface="Times New Roman" panose="02020603050405020304" pitchFamily="18" charset="0"/>
              </a:rPr>
              <a:t>• Transform commonsense KG → sentences (using templates)</a:t>
            </a:r>
          </a:p>
          <a:p>
            <a:pPr lvl="2">
              <a:lnSpc>
                <a:spcPct val="150000"/>
              </a:lnSpc>
            </a:pPr>
            <a:r>
              <a:rPr lang="en-GB" altLang="zh-CN" sz="2400" dirty="0">
                <a:latin typeface="Palatino" pitchFamily="2" charset="0"/>
                <a:ea typeface="Palatino" pitchFamily="2" charset="0"/>
                <a:cs typeface="Times New Roman" panose="02020603050405020304" pitchFamily="18" charset="0"/>
              </a:rPr>
              <a:t>    (musician, </a:t>
            </a:r>
            <a:r>
              <a:rPr lang="en-GB" altLang="zh-CN" sz="2400" dirty="0" err="1">
                <a:latin typeface="Palatino" pitchFamily="2" charset="0"/>
                <a:ea typeface="Palatino" pitchFamily="2" charset="0"/>
                <a:cs typeface="Times New Roman" panose="02020603050405020304" pitchFamily="18" charset="0"/>
              </a:rPr>
              <a:t>CapableOf</a:t>
            </a:r>
            <a:r>
              <a:rPr lang="en-GB" altLang="zh-CN" sz="2400" dirty="0">
                <a:latin typeface="Palatino" pitchFamily="2" charset="0"/>
                <a:ea typeface="Palatino" pitchFamily="2" charset="0"/>
                <a:cs typeface="Times New Roman" panose="02020603050405020304" pitchFamily="18" charset="0"/>
              </a:rPr>
              <a:t>, play musical instrument) → </a:t>
            </a:r>
            <a:r>
              <a:rPr lang="en-US" altLang="zh-CN" sz="2400" dirty="0">
                <a:latin typeface="Palatino" pitchFamily="2" charset="0"/>
                <a:ea typeface="Palatino" pitchFamily="2" charset="0"/>
                <a:cs typeface="Times New Roman" panose="02020603050405020304" pitchFamily="18" charset="0"/>
              </a:rPr>
              <a:t>“</a:t>
            </a:r>
            <a:r>
              <a:rPr lang="en-GB" altLang="zh-CN" sz="2400" dirty="0">
                <a:latin typeface="Palatino" pitchFamily="2" charset="0"/>
                <a:ea typeface="Palatino" pitchFamily="2" charset="0"/>
                <a:cs typeface="Times New Roman" panose="02020603050405020304" pitchFamily="18" charset="0"/>
              </a:rPr>
              <a:t>A musician can play a musical instrument.”</a:t>
            </a:r>
          </a:p>
          <a:p>
            <a:pPr lvl="1">
              <a:lnSpc>
                <a:spcPct val="150000"/>
              </a:lnSpc>
            </a:pPr>
            <a:r>
              <a:rPr lang="en-GB" altLang="zh-CN" sz="2400" dirty="0">
                <a:latin typeface="Palatino" pitchFamily="2" charset="0"/>
                <a:ea typeface="Palatino" pitchFamily="2" charset="0"/>
                <a:cs typeface="Times New Roman" panose="02020603050405020304" pitchFamily="18" charset="0"/>
              </a:rPr>
              <a:t>• Calculate e₁ </a:t>
            </a:r>
            <a:r>
              <a:rPr lang="en-US" altLang="zh-CN" sz="2400" dirty="0">
                <a:latin typeface="Palatino" pitchFamily="2" charset="0"/>
                <a:ea typeface="Palatino" pitchFamily="2" charset="0"/>
                <a:cs typeface="Times New Roman" panose="02020603050405020304" pitchFamily="18" charset="0"/>
              </a:rPr>
              <a:t>,</a:t>
            </a:r>
            <a:r>
              <a:rPr lang="en-GB" altLang="zh-CN" sz="2400" dirty="0">
                <a:latin typeface="Palatino" pitchFamily="2" charset="0"/>
                <a:ea typeface="Palatino" pitchFamily="2" charset="0"/>
                <a:cs typeface="Times New Roman" panose="02020603050405020304" pitchFamily="18" charset="0"/>
              </a:rPr>
              <a:t> e₂</a:t>
            </a:r>
            <a:r>
              <a:rPr lang="zh-CN" altLang="en-US" sz="2400" dirty="0">
                <a:latin typeface="Palatino" pitchFamily="2" charset="0"/>
                <a:ea typeface="Palatino" pitchFamily="2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Palatino" pitchFamily="2" charset="0"/>
                <a:ea typeface="Palatino" pitchFamily="2" charset="0"/>
                <a:cs typeface="Times New Roman" panose="02020603050405020304" pitchFamily="18" charset="0"/>
              </a:rPr>
              <a:t>:</a:t>
            </a:r>
            <a:endParaRPr lang="en-GB" altLang="zh-CN" sz="2400" dirty="0">
              <a:latin typeface="Palatino" pitchFamily="2" charset="0"/>
              <a:ea typeface="Palatino" pitchFamily="2" charset="0"/>
              <a:cs typeface="Times New Roman" panose="02020603050405020304" pitchFamily="18" charset="0"/>
            </a:endParaRPr>
          </a:p>
          <a:p>
            <a:pPr lvl="2">
              <a:lnSpc>
                <a:spcPct val="150000"/>
              </a:lnSpc>
            </a:pPr>
            <a:r>
              <a:rPr lang="en-GB" altLang="zh-CN" sz="2400" dirty="0">
                <a:latin typeface="Palatino" pitchFamily="2" charset="0"/>
                <a:ea typeface="Palatino" pitchFamily="2" charset="0"/>
                <a:cs typeface="Times New Roman" panose="02020603050405020304" pitchFamily="18" charset="0"/>
              </a:rPr>
              <a:t>    PMI(</a:t>
            </a:r>
            <a:r>
              <a:rPr lang="en-GB" altLang="zh-CN" sz="2400" i="1" dirty="0">
                <a:latin typeface="Georgia" panose="02040502050405020303" pitchFamily="18" charset="0"/>
                <a:ea typeface="Palatino" pitchFamily="2" charset="0"/>
                <a:cs typeface="Times New Roman" panose="02020603050405020304" pitchFamily="18" charset="0"/>
              </a:rPr>
              <a:t>e</a:t>
            </a:r>
            <a:r>
              <a:rPr lang="en-GB" altLang="zh-CN" sz="2400" dirty="0">
                <a:latin typeface="Palatino" pitchFamily="2" charset="0"/>
                <a:ea typeface="Palatino" pitchFamily="2" charset="0"/>
                <a:cs typeface="Times New Roman" panose="02020603050405020304" pitchFamily="18" charset="0"/>
              </a:rPr>
              <a:t>₁, </a:t>
            </a:r>
            <a:r>
              <a:rPr lang="en-GB" altLang="zh-CN" sz="2400" i="1" dirty="0">
                <a:latin typeface="Georgia" panose="02040502050405020303" pitchFamily="18" charset="0"/>
                <a:ea typeface="Palatino" pitchFamily="2" charset="0"/>
                <a:cs typeface="Times New Roman" panose="02020603050405020304" pitchFamily="18" charset="0"/>
              </a:rPr>
              <a:t>e</a:t>
            </a:r>
            <a:r>
              <a:rPr lang="en-GB" altLang="zh-CN" sz="2400" dirty="0">
                <a:latin typeface="Palatino" pitchFamily="2" charset="0"/>
                <a:ea typeface="Palatino" pitchFamily="2" charset="0"/>
                <a:cs typeface="Times New Roman" panose="02020603050405020304" pitchFamily="18" charset="0"/>
              </a:rPr>
              <a:t>₂ | </a:t>
            </a:r>
            <a:r>
              <a:rPr lang="en-GB" altLang="zh-CN" sz="2400" i="1" dirty="0">
                <a:latin typeface="Georgia" panose="02040502050405020303" pitchFamily="18" charset="0"/>
                <a:ea typeface="Palatino" pitchFamily="2" charset="0"/>
                <a:cs typeface="Times New Roman" panose="02020603050405020304" pitchFamily="18" charset="0"/>
              </a:rPr>
              <a:t>r</a:t>
            </a:r>
            <a:r>
              <a:rPr lang="en-GB" altLang="zh-CN" sz="2400" dirty="0">
                <a:latin typeface="Palatino" pitchFamily="2" charset="0"/>
                <a:ea typeface="Palatino" pitchFamily="2" charset="0"/>
                <a:cs typeface="Times New Roman" panose="02020603050405020304" pitchFamily="18" charset="0"/>
              </a:rPr>
              <a:t>) = log P(</a:t>
            </a:r>
            <a:r>
              <a:rPr lang="en-GB" altLang="zh-CN" sz="2400" i="1" dirty="0">
                <a:latin typeface="Georgia" panose="02040502050405020303" pitchFamily="18" charset="0"/>
                <a:ea typeface="Palatino" pitchFamily="2" charset="0"/>
                <a:cs typeface="Times New Roman" panose="02020603050405020304" pitchFamily="18" charset="0"/>
              </a:rPr>
              <a:t>e</a:t>
            </a:r>
            <a:r>
              <a:rPr lang="en-GB" altLang="zh-CN" sz="2400" dirty="0">
                <a:latin typeface="Palatino" pitchFamily="2" charset="0"/>
                <a:ea typeface="Palatino" pitchFamily="2" charset="0"/>
                <a:cs typeface="Times New Roman" panose="02020603050405020304" pitchFamily="18" charset="0"/>
              </a:rPr>
              <a:t>₂ | </a:t>
            </a:r>
            <a:r>
              <a:rPr lang="en-GB" altLang="zh-CN" sz="2400" i="1" dirty="0">
                <a:latin typeface="Georgia" panose="02040502050405020303" pitchFamily="18" charset="0"/>
                <a:ea typeface="Palatino" pitchFamily="2" charset="0"/>
                <a:cs typeface="Times New Roman" panose="02020603050405020304" pitchFamily="18" charset="0"/>
              </a:rPr>
              <a:t>e</a:t>
            </a:r>
            <a:r>
              <a:rPr lang="en-GB" altLang="zh-CN" sz="2400" dirty="0">
                <a:latin typeface="Palatino" pitchFamily="2" charset="0"/>
                <a:ea typeface="Palatino" pitchFamily="2" charset="0"/>
                <a:cs typeface="Times New Roman" panose="02020603050405020304" pitchFamily="18" charset="0"/>
              </a:rPr>
              <a:t>₁, </a:t>
            </a:r>
            <a:r>
              <a:rPr lang="en-GB" altLang="zh-CN" sz="2400" i="1" dirty="0">
                <a:latin typeface="Georgia" panose="02040502050405020303" pitchFamily="18" charset="0"/>
                <a:ea typeface="Palatino" pitchFamily="2" charset="0"/>
                <a:cs typeface="Times New Roman" panose="02020603050405020304" pitchFamily="18" charset="0"/>
              </a:rPr>
              <a:t>r</a:t>
            </a:r>
            <a:r>
              <a:rPr lang="en-GB" altLang="zh-CN" sz="2400" dirty="0">
                <a:latin typeface="Palatino" pitchFamily="2" charset="0"/>
                <a:ea typeface="Palatino" pitchFamily="2" charset="0"/>
                <a:cs typeface="Times New Roman" panose="02020603050405020304" pitchFamily="18" charset="0"/>
              </a:rPr>
              <a:t>) – log P(</a:t>
            </a:r>
            <a:r>
              <a:rPr lang="en-GB" altLang="zh-CN" sz="2400" i="1" dirty="0">
                <a:latin typeface="Georgia" panose="02040502050405020303" pitchFamily="18" charset="0"/>
                <a:ea typeface="Palatino" pitchFamily="2" charset="0"/>
                <a:cs typeface="Times New Roman" panose="02020603050405020304" pitchFamily="18" charset="0"/>
              </a:rPr>
              <a:t>e</a:t>
            </a:r>
            <a:r>
              <a:rPr lang="en-GB" altLang="zh-CN" sz="2400" dirty="0">
                <a:latin typeface="Palatino" pitchFamily="2" charset="0"/>
                <a:ea typeface="Palatino" pitchFamily="2" charset="0"/>
                <a:cs typeface="Times New Roman" panose="02020603050405020304" pitchFamily="18" charset="0"/>
              </a:rPr>
              <a:t>₂ | </a:t>
            </a:r>
            <a:r>
              <a:rPr lang="en-GB" altLang="zh-CN" sz="2400" i="1" dirty="0">
                <a:latin typeface="Georgia" panose="02040502050405020303" pitchFamily="18" charset="0"/>
                <a:ea typeface="Palatino" pitchFamily="2" charset="0"/>
                <a:cs typeface="Times New Roman" panose="02020603050405020304" pitchFamily="18" charset="0"/>
              </a:rPr>
              <a:t>r</a:t>
            </a:r>
            <a:r>
              <a:rPr lang="en-GB" altLang="zh-CN" sz="2400" dirty="0">
                <a:latin typeface="Palatino" pitchFamily="2" charset="0"/>
                <a:ea typeface="Palatino" pitchFamily="2" charset="0"/>
                <a:cs typeface="Times New Roman" panose="02020603050405020304" pitchFamily="18" charset="0"/>
              </a:rPr>
              <a:t>)</a:t>
            </a:r>
          </a:p>
          <a:p>
            <a:pPr lvl="3">
              <a:lnSpc>
                <a:spcPct val="150000"/>
              </a:lnSpc>
            </a:pPr>
            <a:r>
              <a:rPr lang="en-GB" altLang="zh-CN" sz="2400" dirty="0">
                <a:latin typeface="Palatino" pitchFamily="2" charset="0"/>
                <a:ea typeface="Palatino" pitchFamily="2" charset="0"/>
                <a:cs typeface="Times New Roman" panose="02020603050405020304" pitchFamily="18" charset="0"/>
              </a:rPr>
              <a:t>    P(</a:t>
            </a:r>
            <a:r>
              <a:rPr lang="en-GB" altLang="zh-CN" sz="2400" i="1" dirty="0">
                <a:latin typeface="Georgia" panose="02040502050405020303" pitchFamily="18" charset="0"/>
                <a:ea typeface="Palatino" pitchFamily="2" charset="0"/>
                <a:cs typeface="Times New Roman" panose="02020603050405020304" pitchFamily="18" charset="0"/>
              </a:rPr>
              <a:t>e</a:t>
            </a:r>
            <a:r>
              <a:rPr lang="en-GB" altLang="zh-CN" sz="2400" dirty="0">
                <a:latin typeface="Palatino" pitchFamily="2" charset="0"/>
                <a:ea typeface="Palatino" pitchFamily="2" charset="0"/>
                <a:cs typeface="Times New Roman" panose="02020603050405020304" pitchFamily="18" charset="0"/>
              </a:rPr>
              <a:t>₁, </a:t>
            </a:r>
            <a:r>
              <a:rPr lang="en-GB" altLang="zh-CN" sz="2400" i="1" dirty="0">
                <a:latin typeface="Georgia" panose="02040502050405020303" pitchFamily="18" charset="0"/>
                <a:ea typeface="Palatino" pitchFamily="2" charset="0"/>
                <a:cs typeface="Times New Roman" panose="02020603050405020304" pitchFamily="18" charset="0"/>
              </a:rPr>
              <a:t>e</a:t>
            </a:r>
            <a:r>
              <a:rPr lang="en-GB" altLang="zh-CN" sz="2400" dirty="0">
                <a:latin typeface="Palatino" pitchFamily="2" charset="0"/>
                <a:ea typeface="Palatino" pitchFamily="2" charset="0"/>
                <a:cs typeface="Times New Roman" panose="02020603050405020304" pitchFamily="18" charset="0"/>
              </a:rPr>
              <a:t>₂ | </a:t>
            </a:r>
            <a:r>
              <a:rPr lang="en-GB" altLang="zh-CN" sz="2400" i="1" dirty="0">
                <a:latin typeface="Georgia" panose="02040502050405020303" pitchFamily="18" charset="0"/>
                <a:ea typeface="Palatino" pitchFamily="2" charset="0"/>
                <a:cs typeface="Times New Roman" panose="02020603050405020304" pitchFamily="18" charset="0"/>
              </a:rPr>
              <a:t>r</a:t>
            </a:r>
            <a:r>
              <a:rPr lang="en-GB" altLang="zh-CN" sz="2400" dirty="0">
                <a:latin typeface="Palatino" pitchFamily="2" charset="0"/>
                <a:ea typeface="Palatino" pitchFamily="2" charset="0"/>
                <a:cs typeface="Times New Roman" panose="02020603050405020304" pitchFamily="18" charset="0"/>
              </a:rPr>
              <a:t>) calculated by MLM (phrase </a:t>
            </a:r>
            <a:r>
              <a:rPr lang="en-GB" altLang="zh-CN" sz="2400" i="1" dirty="0">
                <a:latin typeface="Georgia" panose="02040502050405020303" pitchFamily="18" charset="0"/>
                <a:ea typeface="Palatino" pitchFamily="2" charset="0"/>
                <a:cs typeface="Times New Roman" panose="02020603050405020304" pitchFamily="18" charset="0"/>
              </a:rPr>
              <a:t>e</a:t>
            </a:r>
            <a:r>
              <a:rPr lang="en-GB" altLang="zh-CN" sz="2400" dirty="0">
                <a:latin typeface="Palatino" pitchFamily="2" charset="0"/>
                <a:ea typeface="Palatino" pitchFamily="2" charset="0"/>
                <a:cs typeface="Times New Roman" panose="02020603050405020304" pitchFamily="18" charset="0"/>
              </a:rPr>
              <a:t>₂ as product of word probabilities)</a:t>
            </a:r>
          </a:p>
          <a:p>
            <a:pPr lvl="3">
              <a:lnSpc>
                <a:spcPct val="150000"/>
              </a:lnSpc>
            </a:pPr>
            <a:r>
              <a:rPr lang="en-GB" altLang="zh-CN" sz="2400" dirty="0">
                <a:latin typeface="Palatino" pitchFamily="2" charset="0"/>
                <a:ea typeface="Palatino" pitchFamily="2" charset="0"/>
                <a:cs typeface="Times New Roman" panose="02020603050405020304" pitchFamily="18" charset="0"/>
              </a:rPr>
              <a:t>    P(</a:t>
            </a:r>
            <a:r>
              <a:rPr lang="en-GB" altLang="zh-CN" sz="2400" i="1" dirty="0">
                <a:latin typeface="Georgia" panose="02040502050405020303" pitchFamily="18" charset="0"/>
                <a:ea typeface="Palatino" pitchFamily="2" charset="0"/>
                <a:cs typeface="Times New Roman" panose="02020603050405020304" pitchFamily="18" charset="0"/>
              </a:rPr>
              <a:t>e</a:t>
            </a:r>
            <a:r>
              <a:rPr lang="en-GB" altLang="zh-CN" sz="2400" dirty="0">
                <a:latin typeface="Palatino" pitchFamily="2" charset="0"/>
                <a:ea typeface="Palatino" pitchFamily="2" charset="0"/>
                <a:cs typeface="Times New Roman" panose="02020603050405020304" pitchFamily="18" charset="0"/>
              </a:rPr>
              <a:t>₁ | </a:t>
            </a:r>
            <a:r>
              <a:rPr lang="en-GB" altLang="zh-CN" sz="2400" i="1" dirty="0">
                <a:latin typeface="Georgia" panose="02040502050405020303" pitchFamily="18" charset="0"/>
                <a:ea typeface="Palatino" pitchFamily="2" charset="0"/>
                <a:cs typeface="Times New Roman" panose="02020603050405020304" pitchFamily="18" charset="0"/>
              </a:rPr>
              <a:t>r</a:t>
            </a:r>
            <a:r>
              <a:rPr lang="en-GB" altLang="zh-CN" sz="2400" dirty="0">
                <a:latin typeface="Palatino" pitchFamily="2" charset="0"/>
                <a:ea typeface="Palatino" pitchFamily="2" charset="0"/>
                <a:cs typeface="Times New Roman" panose="02020603050405020304" pitchFamily="18" charset="0"/>
              </a:rPr>
              <a:t>) calculated by MLM, masking </a:t>
            </a:r>
            <a:r>
              <a:rPr lang="en-GB" altLang="zh-CN" sz="2400" i="1" dirty="0">
                <a:latin typeface="Georgia" panose="02040502050405020303" pitchFamily="18" charset="0"/>
                <a:ea typeface="Palatino" pitchFamily="2" charset="0"/>
                <a:cs typeface="Times New Roman" panose="02020603050405020304" pitchFamily="18" charset="0"/>
              </a:rPr>
              <a:t>e</a:t>
            </a:r>
            <a:r>
              <a:rPr lang="en-GB" altLang="zh-CN" sz="2400" dirty="0">
                <a:latin typeface="Palatino" pitchFamily="2" charset="0"/>
                <a:ea typeface="Palatino" pitchFamily="2" charset="0"/>
                <a:cs typeface="Times New Roman" panose="02020603050405020304" pitchFamily="18" charset="0"/>
              </a:rPr>
              <a:t>₂ also.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1368000" y="7158786"/>
            <a:ext cx="115677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i="1" dirty="0">
                <a:solidFill>
                  <a:schemeClr val="bg1">
                    <a:lumMod val="65000"/>
                  </a:schemeClr>
                </a:solidFill>
                <a:latin typeface="Palatino" pitchFamily="2" charset="0"/>
                <a:ea typeface="Palatino" pitchFamily="2" charset="0"/>
                <a:cs typeface="Times New Roman" panose="02020603050405020304" pitchFamily="18" charset="0"/>
              </a:rPr>
              <a:t>Davison, J., Feldman, J., &amp; Rush, A. M. (2019). Commonsense knowledge mining from pretrained models. Proceedings of the 2019 Conference on Empirical Methods in Natural Language Processing and the 9th International Joint Conference on Natural Language Processing (EMNLP-IJCNLP) .</a:t>
            </a:r>
            <a:endParaRPr kumimoji="1" lang="zh-CN" altLang="en-US" i="1" dirty="0">
              <a:solidFill>
                <a:schemeClr val="bg1">
                  <a:lumMod val="65000"/>
                </a:schemeClr>
              </a:solidFill>
              <a:latin typeface="Palatino" pitchFamily="2" charset="0"/>
              <a:ea typeface="Palatino" pitchFamily="2" charset="0"/>
              <a:cs typeface="Times New Roman" panose="02020603050405020304" pitchFamily="18" charset="0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6363417-5BCF-4ED5-6317-1D942F00E9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76</a:t>
            </a:fld>
            <a:endParaRPr lang="en-US"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徽标&#10;&#10;AI 生成的内容可能不正确。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21533" y="147484"/>
            <a:ext cx="4380265" cy="1002889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08140" y="292442"/>
            <a:ext cx="771397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400" b="1" dirty="0">
                <a:latin typeface="Palatino" pitchFamily="2" charset="0"/>
                <a:ea typeface="Palatino" pitchFamily="2" charset="0"/>
                <a:cs typeface="Times New Roman" panose="02020603050405020304" pitchFamily="18" charset="0"/>
              </a:rPr>
              <a:t>Knowledge</a:t>
            </a:r>
            <a:r>
              <a:rPr kumimoji="1" lang="zh-CN" altLang="en-US" sz="4400" b="1" dirty="0">
                <a:latin typeface="Palatino" pitchFamily="2" charset="0"/>
                <a:ea typeface="Palatino" pitchFamily="2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4400" b="1" dirty="0">
                <a:latin typeface="Palatino" pitchFamily="2" charset="0"/>
                <a:ea typeface="Palatino" pitchFamily="2" charset="0"/>
                <a:cs typeface="Times New Roman" panose="02020603050405020304" pitchFamily="18" charset="0"/>
              </a:rPr>
              <a:t>in</a:t>
            </a:r>
            <a:r>
              <a:rPr kumimoji="1" lang="zh-CN" altLang="en-US" sz="4400" b="1" dirty="0">
                <a:latin typeface="Palatino" pitchFamily="2" charset="0"/>
                <a:ea typeface="Palatino" pitchFamily="2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4400" b="1" dirty="0">
                <a:latin typeface="Palatino" pitchFamily="2" charset="0"/>
                <a:ea typeface="Palatino" pitchFamily="2" charset="0"/>
                <a:cs typeface="Times New Roman" panose="02020603050405020304" pitchFamily="18" charset="0"/>
              </a:rPr>
              <a:t>Pretrained</a:t>
            </a:r>
            <a:r>
              <a:rPr kumimoji="1" lang="zh-CN" altLang="en-US" sz="4400" b="1" dirty="0">
                <a:latin typeface="Palatino" pitchFamily="2" charset="0"/>
                <a:ea typeface="Palatino" pitchFamily="2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4400" b="1" dirty="0">
                <a:latin typeface="Palatino" pitchFamily="2" charset="0"/>
                <a:ea typeface="Palatino" pitchFamily="2" charset="0"/>
                <a:cs typeface="Times New Roman" panose="02020603050405020304" pitchFamily="18" charset="0"/>
              </a:rPr>
              <a:t>LM</a:t>
            </a:r>
            <a:endParaRPr kumimoji="1" lang="zh-CN" altLang="en-US" sz="4400" b="1" dirty="0">
              <a:latin typeface="Palatino" pitchFamily="2" charset="0"/>
              <a:ea typeface="Palatino" pitchFamily="2" charset="0"/>
              <a:cs typeface="Times New Roman" panose="02020603050405020304" pitchFamily="18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368000" y="7478446"/>
            <a:ext cx="1166400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ts val="2100"/>
              </a:lnSpc>
              <a:spcAft>
                <a:spcPts val="900"/>
              </a:spcAft>
              <a:buNone/>
            </a:pPr>
            <a:r>
              <a:rPr lang="en-US" altLang="zh-CN" i="1" dirty="0">
                <a:solidFill>
                  <a:schemeClr val="bg1">
                    <a:lumMod val="65000"/>
                  </a:schemeClr>
                </a:solidFill>
                <a:latin typeface="Palatino Linotype" panose="02040502050505030304" charset="0"/>
                <a:cs typeface="Times New Roman" panose="02020603050405020304" pitchFamily="18" charset="0"/>
              </a:rPr>
              <a:t>Zhou, X., Zhang, Y., Cui, L., &amp; Huang, D. (2020). Evaluating Commonsense in Pre-Trained Language Models. Proceedings of the AAAI Conference on Artificial Intelligence</a:t>
            </a:r>
            <a:endParaRPr lang="en-GB" altLang="zh-CN" i="1" dirty="0">
              <a:solidFill>
                <a:schemeClr val="bg1">
                  <a:lumMod val="65000"/>
                </a:schemeClr>
              </a:solidFill>
              <a:effectLst/>
              <a:latin typeface="Palatino Linotype" panose="02040502050505030304" charset="0"/>
              <a:cs typeface="Times New Roman" panose="02020603050405020304" pitchFamily="18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08140" y="1548581"/>
            <a:ext cx="106346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GB" altLang="zh-CN" sz="3200" dirty="0">
                <a:latin typeface="Palatino" pitchFamily="2" charset="0"/>
                <a:ea typeface="Palatino" pitchFamily="2" charset="0"/>
                <a:cs typeface="Times New Roman" panose="02020603050405020304" pitchFamily="18" charset="0"/>
              </a:rPr>
              <a:t>Measure LM probabilities of sentences or sentence pairs</a:t>
            </a:r>
            <a:endParaRPr kumimoji="1" lang="zh-CN" altLang="en-US" sz="3200" dirty="0">
              <a:latin typeface="Palatino" pitchFamily="2" charset="0"/>
              <a:ea typeface="Palatino" pitchFamily="2" charset="0"/>
              <a:cs typeface="Times New Roman" panose="02020603050405020304" pitchFamily="18" charset="0"/>
            </a:endParaRPr>
          </a:p>
        </p:txBody>
      </p:sp>
      <p:pic>
        <p:nvPicPr>
          <p:cNvPr id="6" name="图片 5" descr="图片包含 表格&#10;&#10;AI 生成的内容可能不正确。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6806" y="2133356"/>
            <a:ext cx="8696788" cy="5382539"/>
          </a:xfrm>
          <a:prstGeom prst="rect">
            <a:avLst/>
          </a:prstGeom>
        </p:spPr>
      </p:pic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03A3B64-D12D-008A-D9F1-3EDB979EE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77</a:t>
            </a:fld>
            <a:endParaRPr lang="en-US"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徽标&#10;&#10;AI 生成的内容可能不正确。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21533" y="147484"/>
            <a:ext cx="4380265" cy="1002889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08140" y="292442"/>
            <a:ext cx="771397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400" b="1" dirty="0">
                <a:latin typeface="Palatino" pitchFamily="2" charset="0"/>
                <a:ea typeface="Palatino" pitchFamily="2" charset="0"/>
                <a:cs typeface="Times New Roman" panose="02020603050405020304" pitchFamily="18" charset="0"/>
              </a:rPr>
              <a:t>Knowledge</a:t>
            </a:r>
            <a:r>
              <a:rPr kumimoji="1" lang="zh-CN" altLang="en-US" sz="4400" b="1" dirty="0">
                <a:latin typeface="Palatino" pitchFamily="2" charset="0"/>
                <a:ea typeface="Palatino" pitchFamily="2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4400" b="1" dirty="0">
                <a:latin typeface="Palatino" pitchFamily="2" charset="0"/>
                <a:ea typeface="Palatino" pitchFamily="2" charset="0"/>
                <a:cs typeface="Times New Roman" panose="02020603050405020304" pitchFamily="18" charset="0"/>
              </a:rPr>
              <a:t>in</a:t>
            </a:r>
            <a:r>
              <a:rPr kumimoji="1" lang="zh-CN" altLang="en-US" sz="4400" b="1" dirty="0">
                <a:latin typeface="Palatino" pitchFamily="2" charset="0"/>
                <a:ea typeface="Palatino" pitchFamily="2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4400" b="1" dirty="0">
                <a:latin typeface="Palatino" pitchFamily="2" charset="0"/>
                <a:ea typeface="Palatino" pitchFamily="2" charset="0"/>
                <a:cs typeface="Times New Roman" panose="02020603050405020304" pitchFamily="18" charset="0"/>
              </a:rPr>
              <a:t>Pretrained</a:t>
            </a:r>
            <a:r>
              <a:rPr kumimoji="1" lang="zh-CN" altLang="en-US" sz="4400" b="1" dirty="0">
                <a:latin typeface="Palatino" pitchFamily="2" charset="0"/>
                <a:ea typeface="Palatino" pitchFamily="2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4400" b="1" dirty="0">
                <a:latin typeface="Palatino" pitchFamily="2" charset="0"/>
                <a:ea typeface="Palatino" pitchFamily="2" charset="0"/>
                <a:cs typeface="Times New Roman" panose="02020603050405020304" pitchFamily="18" charset="0"/>
              </a:rPr>
              <a:t>LM</a:t>
            </a:r>
            <a:endParaRPr kumimoji="1" lang="zh-CN" altLang="en-US" sz="4400" b="1" dirty="0">
              <a:latin typeface="Palatino" pitchFamily="2" charset="0"/>
              <a:ea typeface="Palatino" pitchFamily="2" charset="0"/>
              <a:cs typeface="Times New Roman" panose="02020603050405020304" pitchFamily="18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368000" y="7398334"/>
            <a:ext cx="1166400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100"/>
              </a:lnSpc>
              <a:spcAft>
                <a:spcPts val="900"/>
              </a:spcAft>
            </a:pPr>
            <a:r>
              <a:rPr lang="en-GB" altLang="zh-CN" i="1" dirty="0">
                <a:solidFill>
                  <a:schemeClr val="bg1">
                    <a:lumMod val="65000"/>
                  </a:schemeClr>
                </a:solidFill>
                <a:latin typeface="Palatino Linotype" panose="02040502050505030304" charset="0"/>
                <a:cs typeface="Times New Roman" panose="02020603050405020304" pitchFamily="18" charset="0"/>
              </a:rPr>
              <a:t>Tafjord, O., Dalvi, B., &amp; Clark, P. (2021). </a:t>
            </a:r>
            <a:r>
              <a:rPr lang="en-GB" altLang="zh-CN" i="1" dirty="0" err="1">
                <a:solidFill>
                  <a:schemeClr val="bg1">
                    <a:lumMod val="65000"/>
                  </a:schemeClr>
                </a:solidFill>
                <a:latin typeface="Palatino Linotype" panose="02040502050505030304" charset="0"/>
                <a:cs typeface="Times New Roman" panose="02020603050405020304" pitchFamily="18" charset="0"/>
              </a:rPr>
              <a:t>ProofWriter</a:t>
            </a:r>
            <a:r>
              <a:rPr lang="en-GB" altLang="zh-CN" i="1" dirty="0">
                <a:solidFill>
                  <a:schemeClr val="bg1">
                    <a:lumMod val="65000"/>
                  </a:schemeClr>
                </a:solidFill>
                <a:latin typeface="Palatino Linotype" panose="02040502050505030304" charset="0"/>
                <a:cs typeface="Times New Roman" panose="02020603050405020304" pitchFamily="18" charset="0"/>
              </a:rPr>
              <a:t>: Generating implications, proofs, and abductive statements over natural language. Findings of the Association for Computational Linguistics: ACL-IJCNLP 2021 .</a:t>
            </a:r>
            <a:endParaRPr lang="en-GB" altLang="zh-CN" i="1" dirty="0">
              <a:solidFill>
                <a:schemeClr val="bg1">
                  <a:lumMod val="65000"/>
                </a:schemeClr>
              </a:solidFill>
              <a:effectLst/>
              <a:latin typeface="Palatino Linotype" panose="02040502050505030304" charset="0"/>
              <a:cs typeface="Times New Roman" panose="02020603050405020304" pitchFamily="18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198539" y="1298855"/>
            <a:ext cx="36952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GB" altLang="zh-CN" sz="3200" dirty="0">
                <a:latin typeface="Palatino" pitchFamily="2" charset="0"/>
                <a:ea typeface="Palatino" pitchFamily="2" charset="0"/>
                <a:cs typeface="Times New Roman" panose="02020603050405020304" pitchFamily="18" charset="0"/>
              </a:rPr>
              <a:t>Logical reasoning</a:t>
            </a:r>
            <a:endParaRPr kumimoji="1" lang="zh-CN" altLang="en-US" sz="3200" dirty="0">
              <a:latin typeface="Palatino" pitchFamily="2" charset="0"/>
              <a:ea typeface="Palatino" pitchFamily="2" charset="0"/>
              <a:cs typeface="Times New Roman" panose="02020603050405020304" pitchFamily="18" charset="0"/>
            </a:endParaRPr>
          </a:p>
        </p:txBody>
      </p:sp>
      <p:pic>
        <p:nvPicPr>
          <p:cNvPr id="9" name="图片 8" descr="图示, 文本, 信件&#10;&#10;AI 生成的内容可能不正确。"/>
          <p:cNvPicPr>
            <a:picLocks noChangeAspect="1"/>
          </p:cNvPicPr>
          <p:nvPr/>
        </p:nvPicPr>
        <p:blipFill>
          <a:blip r:embed="rId3"/>
          <a:srcRect t="50142" b="13118"/>
          <a:stretch/>
        </p:blipFill>
        <p:spPr>
          <a:xfrm>
            <a:off x="5937648" y="2564476"/>
            <a:ext cx="8167769" cy="4460686"/>
          </a:xfrm>
          <a:prstGeom prst="rect">
            <a:avLst/>
          </a:prstGeom>
        </p:spPr>
      </p:pic>
      <p:pic>
        <p:nvPicPr>
          <p:cNvPr id="5" name="图片 4" descr="图示, 文本, 信件&#10;&#10;AI 生成的内容可能不正确。">
            <a:extLst>
              <a:ext uri="{FF2B5EF4-FFF2-40B4-BE49-F238E27FC236}">
                <a16:creationId xmlns:a16="http://schemas.microsoft.com/office/drawing/2014/main" id="{5CADB157-71D3-6FA8-3DB9-C8F974D44BF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27" b="54188"/>
          <a:stretch/>
        </p:blipFill>
        <p:spPr>
          <a:xfrm>
            <a:off x="258431" y="2120602"/>
            <a:ext cx="6568624" cy="4460686"/>
          </a:xfrm>
          <a:prstGeom prst="rect">
            <a:avLst/>
          </a:prstGeom>
        </p:spPr>
      </p:pic>
      <p:sp>
        <p:nvSpPr>
          <p:cNvPr id="6" name="箭头: 右 5">
            <a:extLst>
              <a:ext uri="{FF2B5EF4-FFF2-40B4-BE49-F238E27FC236}">
                <a16:creationId xmlns:a16="http://schemas.microsoft.com/office/drawing/2014/main" id="{BB8857A8-4412-B1B0-21DD-DE6AD5780887}"/>
              </a:ext>
            </a:extLst>
          </p:cNvPr>
          <p:cNvSpPr/>
          <p:nvPr/>
        </p:nvSpPr>
        <p:spPr>
          <a:xfrm>
            <a:off x="6329082" y="4244788"/>
            <a:ext cx="672353" cy="493059"/>
          </a:xfrm>
          <a:prstGeom prst="rightArrow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0DDFAFB-1925-B0B4-5076-6ADF4C0F244C}"/>
              </a:ext>
            </a:extLst>
          </p:cNvPr>
          <p:cNvSpPr txBox="1"/>
          <p:nvPr/>
        </p:nvSpPr>
        <p:spPr>
          <a:xfrm>
            <a:off x="6221506" y="3459504"/>
            <a:ext cx="18108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Palatino"/>
              </a:rPr>
              <a:t>Proof</a:t>
            </a:r>
          </a:p>
          <a:p>
            <a:r>
              <a:rPr lang="en-US" altLang="zh-CN" dirty="0">
                <a:latin typeface="Palatino"/>
              </a:rPr>
              <a:t>Writer</a:t>
            </a:r>
            <a:endParaRPr lang="zh-CN" altLang="en-US" dirty="0">
              <a:latin typeface="Palatino"/>
            </a:endParaRPr>
          </a:p>
        </p:txBody>
      </p:sp>
      <p:sp>
        <p:nvSpPr>
          <p:cNvPr id="10" name="灯片编号占位符 9">
            <a:extLst>
              <a:ext uri="{FF2B5EF4-FFF2-40B4-BE49-F238E27FC236}">
                <a16:creationId xmlns:a16="http://schemas.microsoft.com/office/drawing/2014/main" id="{760E8462-F7B5-012B-D705-57ECC12C4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78</a:t>
            </a:fld>
            <a:endParaRPr lang="en-US"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徽标&#10;&#10;AI 生成的内容可能不正确。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21533" y="147484"/>
            <a:ext cx="4380265" cy="1002889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08140" y="292442"/>
            <a:ext cx="771397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400" b="1" dirty="0">
                <a:latin typeface="Palatino" pitchFamily="2" charset="0"/>
                <a:ea typeface="Palatino" pitchFamily="2" charset="0"/>
                <a:cs typeface="Times New Roman" panose="02020603050405020304" pitchFamily="18" charset="0"/>
              </a:rPr>
              <a:t>Knowledge</a:t>
            </a:r>
            <a:r>
              <a:rPr kumimoji="1" lang="zh-CN" altLang="en-US" sz="4400" b="1" dirty="0">
                <a:latin typeface="Palatino" pitchFamily="2" charset="0"/>
                <a:ea typeface="Palatino" pitchFamily="2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4400" b="1" dirty="0">
                <a:latin typeface="Palatino" pitchFamily="2" charset="0"/>
                <a:ea typeface="Palatino" pitchFamily="2" charset="0"/>
                <a:cs typeface="Times New Roman" panose="02020603050405020304" pitchFamily="18" charset="0"/>
              </a:rPr>
              <a:t>in</a:t>
            </a:r>
            <a:r>
              <a:rPr kumimoji="1" lang="zh-CN" altLang="en-US" sz="4400" b="1" dirty="0">
                <a:latin typeface="Palatino" pitchFamily="2" charset="0"/>
                <a:ea typeface="Palatino" pitchFamily="2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4400" b="1" dirty="0">
                <a:latin typeface="Palatino" pitchFamily="2" charset="0"/>
                <a:ea typeface="Palatino" pitchFamily="2" charset="0"/>
                <a:cs typeface="Times New Roman" panose="02020603050405020304" pitchFamily="18" charset="0"/>
              </a:rPr>
              <a:t>Pretrained</a:t>
            </a:r>
            <a:r>
              <a:rPr kumimoji="1" lang="zh-CN" altLang="en-US" sz="4400" b="1" dirty="0">
                <a:latin typeface="Palatino" pitchFamily="2" charset="0"/>
                <a:ea typeface="Palatino" pitchFamily="2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4400" b="1" dirty="0">
                <a:latin typeface="Palatino" pitchFamily="2" charset="0"/>
                <a:ea typeface="Palatino" pitchFamily="2" charset="0"/>
                <a:cs typeface="Times New Roman" panose="02020603050405020304" pitchFamily="18" charset="0"/>
              </a:rPr>
              <a:t>LM</a:t>
            </a:r>
            <a:endParaRPr kumimoji="1" lang="zh-CN" altLang="en-US" sz="4400" b="1" dirty="0">
              <a:latin typeface="Palatino" pitchFamily="2" charset="0"/>
              <a:ea typeface="Palatino" pitchFamily="2" charset="0"/>
              <a:cs typeface="Times New Roman" panose="02020603050405020304" pitchFamily="18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368000" y="7471005"/>
            <a:ext cx="12055392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100"/>
              </a:lnSpc>
              <a:spcAft>
                <a:spcPts val="900"/>
              </a:spcAft>
            </a:pPr>
            <a:r>
              <a:rPr kumimoji="1" lang="en-US" altLang="zh-CN" i="1" dirty="0">
                <a:solidFill>
                  <a:schemeClr val="bg1">
                    <a:lumMod val="65000"/>
                  </a:schemeClr>
                </a:solidFill>
                <a:latin typeface="Palatino Linotype" panose="02040502050505030304" charset="0"/>
                <a:cs typeface="Times New Roman" panose="02020603050405020304" pitchFamily="18" charset="0"/>
              </a:rPr>
              <a:t>Liu, J., Cui, L., Liu, H., Huang, D., Wang, Y., &amp; Zhang, Y. (2021). </a:t>
            </a:r>
            <a:r>
              <a:rPr kumimoji="1" lang="en-US" altLang="zh-CN" i="1" dirty="0" err="1">
                <a:solidFill>
                  <a:schemeClr val="bg1">
                    <a:lumMod val="65000"/>
                  </a:schemeClr>
                </a:solidFill>
                <a:latin typeface="Palatino Linotype" panose="02040502050505030304" charset="0"/>
                <a:cs typeface="Times New Roman" panose="02020603050405020304" pitchFamily="18" charset="0"/>
              </a:rPr>
              <a:t>LogiQA</a:t>
            </a:r>
            <a:r>
              <a:rPr kumimoji="1" lang="en-US" altLang="zh-CN" i="1" dirty="0">
                <a:solidFill>
                  <a:schemeClr val="bg1">
                    <a:lumMod val="65000"/>
                  </a:schemeClr>
                </a:solidFill>
                <a:latin typeface="Palatino Linotype" panose="02040502050505030304" charset="0"/>
                <a:cs typeface="Times New Roman" panose="02020603050405020304" pitchFamily="18" charset="0"/>
              </a:rPr>
              <a:t>: A challenge dataset for machine reading comprehension with logical reasoning. Proceedings of the 29th International Joint Conference on Artificial Intelligence .</a:t>
            </a:r>
            <a:endParaRPr lang="en-GB" altLang="zh-CN" i="1" dirty="0">
              <a:solidFill>
                <a:schemeClr val="bg1">
                  <a:lumMod val="65000"/>
                </a:schemeClr>
              </a:solidFill>
              <a:effectLst/>
              <a:latin typeface="Palatino Linotype" panose="02040502050505030304" charset="0"/>
              <a:cs typeface="Times New Roman" panose="02020603050405020304" pitchFamily="18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08140" y="1548581"/>
            <a:ext cx="36952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GB" altLang="zh-CN" sz="3200" dirty="0">
                <a:latin typeface="Palatino" pitchFamily="2" charset="0"/>
                <a:ea typeface="Palatino" pitchFamily="2" charset="0"/>
                <a:cs typeface="Times New Roman" panose="02020603050405020304" pitchFamily="18" charset="0"/>
              </a:rPr>
              <a:t>Logical reasoning</a:t>
            </a:r>
            <a:endParaRPr kumimoji="1" lang="zh-CN" altLang="en-US" sz="3200" dirty="0">
              <a:latin typeface="Palatino" pitchFamily="2" charset="0"/>
              <a:ea typeface="Palatino" pitchFamily="2" charset="0"/>
              <a:cs typeface="Times New Roman" panose="02020603050405020304" pitchFamily="18" charset="0"/>
            </a:endParaRPr>
          </a:p>
        </p:txBody>
      </p:sp>
      <p:pic>
        <p:nvPicPr>
          <p:cNvPr id="7" name="图片 6" descr="文本&#10;&#10;AI 生成的内容可能不正确。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1315" y="2305261"/>
            <a:ext cx="10147770" cy="4530254"/>
          </a:xfrm>
          <a:prstGeom prst="rect">
            <a:avLst/>
          </a:prstGeom>
        </p:spPr>
      </p:pic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47ED438-7C9B-582B-3A81-C3212D176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79</a:t>
            </a:fld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徽标&#10;&#10;AI 生成的内容可能不正确。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21533" y="147484"/>
            <a:ext cx="4380265" cy="1002889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08140" y="292442"/>
            <a:ext cx="225254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400" b="1" dirty="0">
                <a:latin typeface="Palatino" pitchFamily="2" charset="0"/>
                <a:ea typeface="Palatino" pitchFamily="2" charset="0"/>
                <a:cs typeface="Times New Roman" panose="02020603050405020304" pitchFamily="18" charset="0"/>
              </a:rPr>
              <a:t>Content</a:t>
            </a:r>
            <a:endParaRPr kumimoji="1" lang="zh-CN" altLang="en-US" sz="4400" b="1" dirty="0">
              <a:latin typeface="Palatino" pitchFamily="2" charset="0"/>
              <a:ea typeface="Palatino" pitchFamily="2" charset="0"/>
              <a:cs typeface="Times New Roman" panose="02020603050405020304" pitchFamily="18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08140" y="1104518"/>
            <a:ext cx="10977615" cy="7017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GB" altLang="zh-CN" sz="2400" b="1" dirty="0">
                <a:latin typeface="Palatino" pitchFamily="2" charset="0"/>
                <a:ea typeface="Palatino" pitchFamily="2" charset="0"/>
                <a:cs typeface="Times New Roman" panose="02020603050405020304" pitchFamily="18" charset="0"/>
              </a:rPr>
              <a:t>13.1 Transformer Pre-training</a:t>
            </a:r>
          </a:p>
          <a:p>
            <a:pPr lvl="1">
              <a:lnSpc>
                <a:spcPct val="150000"/>
              </a:lnSpc>
            </a:pPr>
            <a:r>
              <a:rPr kumimoji="1" lang="en-GB" altLang="zh-CN" sz="2400" dirty="0">
                <a:latin typeface="Palatino" pitchFamily="2" charset="0"/>
                <a:ea typeface="Palatino" pitchFamily="2" charset="0"/>
                <a:cs typeface="Times New Roman" panose="02020603050405020304" pitchFamily="18" charset="0"/>
              </a:rPr>
              <a:t>13.1.1 GPT: Generative Pre-Training</a:t>
            </a:r>
          </a:p>
          <a:p>
            <a:pPr lvl="1">
              <a:lnSpc>
                <a:spcPct val="150000"/>
              </a:lnSpc>
            </a:pPr>
            <a:r>
              <a:rPr kumimoji="1" lang="en-GB" altLang="zh-CN" sz="2400" dirty="0">
                <a:latin typeface="Palatino" pitchFamily="2" charset="0"/>
                <a:ea typeface="Palatino" pitchFamily="2" charset="0"/>
                <a:cs typeface="Times New Roman" panose="02020603050405020304" pitchFamily="18" charset="0"/>
              </a:rPr>
              <a:t>13.1.2 BERT: Bidirectional Encoder Representations from Transformer</a:t>
            </a:r>
          </a:p>
          <a:p>
            <a:pPr lvl="1">
              <a:lnSpc>
                <a:spcPct val="150000"/>
              </a:lnSpc>
            </a:pPr>
            <a:r>
              <a:rPr kumimoji="1" lang="en-GB" altLang="zh-CN" sz="2400" dirty="0">
                <a:latin typeface="Palatino" pitchFamily="2" charset="0"/>
                <a:ea typeface="Palatino" pitchFamily="2" charset="0"/>
                <a:cs typeface="Times New Roman" panose="02020603050405020304" pitchFamily="18" charset="0"/>
              </a:rPr>
              <a:t>13.1.3 BART: Bidirectional and Auto-Regressive Transformer</a:t>
            </a:r>
          </a:p>
          <a:p>
            <a:pPr>
              <a:lnSpc>
                <a:spcPct val="150000"/>
              </a:lnSpc>
            </a:pPr>
            <a:r>
              <a:rPr kumimoji="1" lang="en-GB" altLang="zh-CN" sz="2400" dirty="0">
                <a:latin typeface="Palatino" pitchFamily="2" charset="0"/>
                <a:ea typeface="Palatino" pitchFamily="2" charset="0"/>
                <a:cs typeface="Times New Roman" panose="02020603050405020304" pitchFamily="18" charset="0"/>
              </a:rPr>
              <a:t>13.2 Using Pre-trained Transformer for Solving NLP Tasks</a:t>
            </a:r>
          </a:p>
          <a:p>
            <a:pPr lvl="1">
              <a:lnSpc>
                <a:spcPct val="150000"/>
              </a:lnSpc>
            </a:pPr>
            <a:r>
              <a:rPr kumimoji="1" lang="en-GB" altLang="zh-CN" sz="2400" dirty="0">
                <a:latin typeface="Palatino" pitchFamily="2" charset="0"/>
                <a:ea typeface="Palatino" pitchFamily="2" charset="0"/>
                <a:cs typeface="Times New Roman" panose="02020603050405020304" pitchFamily="18" charset="0"/>
              </a:rPr>
              <a:t>13.2.1 Text Classification</a:t>
            </a:r>
          </a:p>
          <a:p>
            <a:pPr lvl="1">
              <a:lnSpc>
                <a:spcPct val="150000"/>
              </a:lnSpc>
            </a:pPr>
            <a:r>
              <a:rPr kumimoji="1" lang="en-GB" altLang="zh-CN" sz="2400" dirty="0">
                <a:latin typeface="Palatino" pitchFamily="2" charset="0"/>
                <a:ea typeface="Palatino" pitchFamily="2" charset="0"/>
                <a:cs typeface="Times New Roman" panose="02020603050405020304" pitchFamily="18" charset="0"/>
              </a:rPr>
              <a:t>13.2.2 Structured Prediction</a:t>
            </a:r>
          </a:p>
          <a:p>
            <a:pPr lvl="1">
              <a:lnSpc>
                <a:spcPct val="150000"/>
              </a:lnSpc>
            </a:pPr>
            <a:r>
              <a:rPr kumimoji="1" lang="en-GB" altLang="zh-CN" sz="2400" dirty="0">
                <a:latin typeface="Palatino" pitchFamily="2" charset="0"/>
                <a:ea typeface="Palatino" pitchFamily="2" charset="0"/>
                <a:cs typeface="Times New Roman" panose="02020603050405020304" pitchFamily="18" charset="0"/>
              </a:rPr>
              <a:t>13.2.3 Generation</a:t>
            </a:r>
          </a:p>
          <a:p>
            <a:pPr>
              <a:lnSpc>
                <a:spcPct val="150000"/>
              </a:lnSpc>
            </a:pPr>
            <a:r>
              <a:rPr kumimoji="1" lang="en-GB" altLang="zh-CN" sz="2400" dirty="0">
                <a:latin typeface="Palatino" pitchFamily="2" charset="0"/>
                <a:ea typeface="Palatino" pitchFamily="2" charset="0"/>
                <a:cs typeface="Times New Roman" panose="02020603050405020304" pitchFamily="18" charset="0"/>
              </a:rPr>
              <a:t>13.3 Analyzing Pre-trained Models</a:t>
            </a:r>
          </a:p>
          <a:p>
            <a:pPr lvl="1">
              <a:lnSpc>
                <a:spcPct val="150000"/>
              </a:lnSpc>
            </a:pPr>
            <a:r>
              <a:rPr kumimoji="1" lang="en-GB" altLang="zh-CN" sz="2400" dirty="0">
                <a:latin typeface="Palatino" pitchFamily="2" charset="0"/>
                <a:ea typeface="Palatino" pitchFamily="2" charset="0"/>
                <a:cs typeface="Times New Roman" panose="02020603050405020304" pitchFamily="18" charset="0"/>
              </a:rPr>
              <a:t>13.3.1 Analyzing BERT</a:t>
            </a:r>
          </a:p>
          <a:p>
            <a:pPr lvl="1">
              <a:lnSpc>
                <a:spcPct val="150000"/>
              </a:lnSpc>
            </a:pPr>
            <a:r>
              <a:rPr kumimoji="1" lang="en-GB" altLang="zh-CN" sz="2400" dirty="0">
                <a:latin typeface="Palatino" pitchFamily="2" charset="0"/>
                <a:ea typeface="Palatino" pitchFamily="2" charset="0"/>
                <a:cs typeface="Times New Roman" panose="02020603050405020304" pitchFamily="18" charset="0"/>
              </a:rPr>
              <a:t>13.3</a:t>
            </a:r>
            <a:r>
              <a:rPr kumimoji="1" lang="en-US" altLang="zh-CN" sz="2400" dirty="0">
                <a:latin typeface="Palatino" pitchFamily="2" charset="0"/>
                <a:ea typeface="Palatino" pitchFamily="2" charset="0"/>
                <a:cs typeface="Times New Roman" panose="02020603050405020304" pitchFamily="18" charset="0"/>
              </a:rPr>
              <a:t>.2</a:t>
            </a:r>
            <a:r>
              <a:rPr kumimoji="1" lang="zh-CN" altLang="en-US" sz="2400" dirty="0">
                <a:latin typeface="Palatino" pitchFamily="2" charset="0"/>
                <a:ea typeface="Palatino" pitchFamily="2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Palatino" pitchFamily="2" charset="0"/>
                <a:ea typeface="Palatino" pitchFamily="2" charset="0"/>
                <a:cs typeface="Times New Roman" panose="02020603050405020304" pitchFamily="18" charset="0"/>
              </a:rPr>
              <a:t>Knowledge</a:t>
            </a:r>
            <a:r>
              <a:rPr kumimoji="1" lang="zh-CN" altLang="en-US" sz="2400" dirty="0">
                <a:latin typeface="Palatino" pitchFamily="2" charset="0"/>
                <a:ea typeface="Palatino" pitchFamily="2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Palatino" pitchFamily="2" charset="0"/>
                <a:ea typeface="Palatino" pitchFamily="2" charset="0"/>
                <a:cs typeface="Times New Roman" panose="02020603050405020304" pitchFamily="18" charset="0"/>
              </a:rPr>
              <a:t>in</a:t>
            </a:r>
            <a:r>
              <a:rPr kumimoji="1" lang="zh-CN" altLang="en-US" sz="2400" dirty="0">
                <a:latin typeface="Palatino" pitchFamily="2" charset="0"/>
                <a:ea typeface="Palatino" pitchFamily="2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Palatino" pitchFamily="2" charset="0"/>
                <a:ea typeface="Palatino" pitchFamily="2" charset="0"/>
                <a:cs typeface="Times New Roman" panose="02020603050405020304" pitchFamily="18" charset="0"/>
              </a:rPr>
              <a:t>Pretrained</a:t>
            </a:r>
            <a:r>
              <a:rPr kumimoji="1" lang="zh-CN" altLang="en-US" sz="2400" dirty="0">
                <a:latin typeface="Palatino" pitchFamily="2" charset="0"/>
                <a:ea typeface="Palatino" pitchFamily="2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Palatino" pitchFamily="2" charset="0"/>
                <a:ea typeface="Palatino" pitchFamily="2" charset="0"/>
                <a:cs typeface="Times New Roman" panose="02020603050405020304" pitchFamily="18" charset="0"/>
              </a:rPr>
              <a:t>LM</a:t>
            </a:r>
            <a:endParaRPr kumimoji="1" lang="en-GB" altLang="zh-CN" sz="2400" dirty="0">
              <a:latin typeface="Palatino" pitchFamily="2" charset="0"/>
              <a:ea typeface="Palatino" pitchFamily="2" charset="0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r>
              <a:rPr kumimoji="1" lang="en-GB" altLang="zh-CN" sz="2400" dirty="0">
                <a:latin typeface="Palatino" pitchFamily="2" charset="0"/>
                <a:ea typeface="Palatino" pitchFamily="2" charset="0"/>
                <a:cs typeface="Times New Roman" panose="02020603050405020304" pitchFamily="18" charset="0"/>
              </a:rPr>
              <a:t>13.3</a:t>
            </a:r>
            <a:r>
              <a:rPr kumimoji="1" lang="en-US" altLang="zh-CN" sz="2400" dirty="0">
                <a:latin typeface="Palatino" pitchFamily="2" charset="0"/>
                <a:ea typeface="Palatino" pitchFamily="2" charset="0"/>
                <a:cs typeface="Times New Roman" panose="02020603050405020304" pitchFamily="18" charset="0"/>
              </a:rPr>
              <a:t>.3</a:t>
            </a:r>
            <a:r>
              <a:rPr kumimoji="1" lang="zh-CN" altLang="en-US" sz="2400" dirty="0">
                <a:latin typeface="Palatino" pitchFamily="2" charset="0"/>
                <a:ea typeface="Palatino" pitchFamily="2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Palatino" pitchFamily="2" charset="0"/>
                <a:ea typeface="Palatino" pitchFamily="2" charset="0"/>
                <a:cs typeface="Times New Roman" panose="02020603050405020304" pitchFamily="18" charset="0"/>
              </a:rPr>
              <a:t>Language Models Take Shortcuts</a:t>
            </a:r>
            <a:endParaRPr kumimoji="1" lang="zh-CN" altLang="en-US" sz="2400" dirty="0">
              <a:latin typeface="Palatino" pitchFamily="2" charset="0"/>
              <a:ea typeface="Palatino" pitchFamily="2" charset="0"/>
              <a:cs typeface="Times New Roman" panose="02020603050405020304" pitchFamily="18" charset="0"/>
            </a:endParaRPr>
          </a:p>
          <a:p>
            <a:endParaRPr kumimoji="1" lang="zh-CN" altLang="en-US" dirty="0">
              <a:latin typeface="Palatino" pitchFamily="2" charset="0"/>
              <a:ea typeface="Palatino" pitchFamily="2" charset="0"/>
              <a:cs typeface="Times New Roman" panose="02020603050405020304" pitchFamily="18" charset="0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17B57ED-0492-B223-B908-3F0AA2C9B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8</a:t>
            </a:fld>
            <a:endParaRPr lang="en-US"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徽标&#10;&#10;AI 生成的内容可能不正确。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21533" y="147484"/>
            <a:ext cx="4380265" cy="1002889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08140" y="292442"/>
            <a:ext cx="225254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400" b="1" dirty="0">
                <a:latin typeface="Palatino" pitchFamily="2" charset="0"/>
                <a:ea typeface="Palatino" pitchFamily="2" charset="0"/>
                <a:cs typeface="Times New Roman" panose="02020603050405020304" pitchFamily="18" charset="0"/>
              </a:rPr>
              <a:t>Content</a:t>
            </a:r>
            <a:endParaRPr kumimoji="1" lang="zh-CN" altLang="en-US" sz="4400" b="1" dirty="0">
              <a:latin typeface="Palatino" pitchFamily="2" charset="0"/>
              <a:ea typeface="Palatino" pitchFamily="2" charset="0"/>
              <a:cs typeface="Times New Roman" panose="02020603050405020304" pitchFamily="18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08140" y="1104518"/>
            <a:ext cx="10977615" cy="7017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GB" altLang="zh-CN" sz="2400" dirty="0">
                <a:latin typeface="Palatino" pitchFamily="2" charset="0"/>
                <a:ea typeface="Palatino" pitchFamily="2" charset="0"/>
                <a:cs typeface="Times New Roman" panose="02020603050405020304" pitchFamily="18" charset="0"/>
              </a:rPr>
              <a:t>13.1 Transformer Pre-training</a:t>
            </a:r>
          </a:p>
          <a:p>
            <a:pPr lvl="1">
              <a:lnSpc>
                <a:spcPct val="150000"/>
              </a:lnSpc>
            </a:pPr>
            <a:r>
              <a:rPr kumimoji="1" lang="en-GB" altLang="zh-CN" sz="2400" dirty="0">
                <a:latin typeface="Palatino" pitchFamily="2" charset="0"/>
                <a:ea typeface="Palatino" pitchFamily="2" charset="0"/>
                <a:cs typeface="Times New Roman" panose="02020603050405020304" pitchFamily="18" charset="0"/>
              </a:rPr>
              <a:t>13.1.1 GPT: Generative Pre-Training</a:t>
            </a:r>
          </a:p>
          <a:p>
            <a:pPr lvl="1">
              <a:lnSpc>
                <a:spcPct val="150000"/>
              </a:lnSpc>
            </a:pPr>
            <a:r>
              <a:rPr kumimoji="1" lang="en-GB" altLang="zh-CN" sz="2400" dirty="0">
                <a:latin typeface="Palatino" pitchFamily="2" charset="0"/>
                <a:ea typeface="Palatino" pitchFamily="2" charset="0"/>
                <a:cs typeface="Times New Roman" panose="02020603050405020304" pitchFamily="18" charset="0"/>
              </a:rPr>
              <a:t>13.1.2 BERT: Bidirectional Encoder Representations from Transformer</a:t>
            </a:r>
          </a:p>
          <a:p>
            <a:pPr lvl="1">
              <a:lnSpc>
                <a:spcPct val="150000"/>
              </a:lnSpc>
            </a:pPr>
            <a:r>
              <a:rPr kumimoji="1" lang="en-GB" altLang="zh-CN" sz="2400" dirty="0">
                <a:latin typeface="Palatino" pitchFamily="2" charset="0"/>
                <a:ea typeface="Palatino" pitchFamily="2" charset="0"/>
                <a:cs typeface="Times New Roman" panose="02020603050405020304" pitchFamily="18" charset="0"/>
              </a:rPr>
              <a:t>13.1.3 BART: Bidirectional and Auto-Regressive Transformer</a:t>
            </a:r>
          </a:p>
          <a:p>
            <a:pPr>
              <a:lnSpc>
                <a:spcPct val="150000"/>
              </a:lnSpc>
            </a:pPr>
            <a:r>
              <a:rPr kumimoji="1" lang="en-GB" altLang="zh-CN" sz="2400" dirty="0">
                <a:latin typeface="Palatino" pitchFamily="2" charset="0"/>
                <a:ea typeface="Palatino" pitchFamily="2" charset="0"/>
                <a:cs typeface="Times New Roman" panose="02020603050405020304" pitchFamily="18" charset="0"/>
              </a:rPr>
              <a:t>13.2 Using Pre-trained Transformer for Solving NLP Tasks</a:t>
            </a:r>
          </a:p>
          <a:p>
            <a:pPr lvl="1">
              <a:lnSpc>
                <a:spcPct val="150000"/>
              </a:lnSpc>
            </a:pPr>
            <a:r>
              <a:rPr kumimoji="1" lang="en-GB" altLang="zh-CN" sz="2400" dirty="0">
                <a:latin typeface="Palatino" pitchFamily="2" charset="0"/>
                <a:ea typeface="Palatino" pitchFamily="2" charset="0"/>
                <a:cs typeface="Times New Roman" panose="02020603050405020304" pitchFamily="18" charset="0"/>
              </a:rPr>
              <a:t>13.2.1 Text Classification</a:t>
            </a:r>
          </a:p>
          <a:p>
            <a:pPr lvl="1">
              <a:lnSpc>
                <a:spcPct val="150000"/>
              </a:lnSpc>
            </a:pPr>
            <a:r>
              <a:rPr kumimoji="1" lang="en-GB" altLang="zh-CN" sz="2400" dirty="0">
                <a:latin typeface="Palatino" pitchFamily="2" charset="0"/>
                <a:ea typeface="Palatino" pitchFamily="2" charset="0"/>
                <a:cs typeface="Times New Roman" panose="02020603050405020304" pitchFamily="18" charset="0"/>
              </a:rPr>
              <a:t>13.2.2 Structured Prediction</a:t>
            </a:r>
          </a:p>
          <a:p>
            <a:pPr lvl="1">
              <a:lnSpc>
                <a:spcPct val="150000"/>
              </a:lnSpc>
            </a:pPr>
            <a:r>
              <a:rPr kumimoji="1" lang="en-GB" altLang="zh-CN" sz="2400" dirty="0">
                <a:latin typeface="Palatino" pitchFamily="2" charset="0"/>
                <a:ea typeface="Palatino" pitchFamily="2" charset="0"/>
                <a:cs typeface="Times New Roman" panose="02020603050405020304" pitchFamily="18" charset="0"/>
              </a:rPr>
              <a:t>13.2.3 Generation</a:t>
            </a:r>
          </a:p>
          <a:p>
            <a:pPr>
              <a:lnSpc>
                <a:spcPct val="150000"/>
              </a:lnSpc>
            </a:pPr>
            <a:r>
              <a:rPr kumimoji="1" lang="en-GB" altLang="zh-CN" sz="2400" dirty="0">
                <a:latin typeface="Palatino" pitchFamily="2" charset="0"/>
                <a:ea typeface="Palatino" pitchFamily="2" charset="0"/>
                <a:cs typeface="Times New Roman" panose="02020603050405020304" pitchFamily="18" charset="0"/>
              </a:rPr>
              <a:t>13.3 Analyzing Pre-trained Models</a:t>
            </a:r>
          </a:p>
          <a:p>
            <a:pPr lvl="1">
              <a:lnSpc>
                <a:spcPct val="150000"/>
              </a:lnSpc>
            </a:pPr>
            <a:r>
              <a:rPr kumimoji="1" lang="en-GB" altLang="zh-CN" sz="2400" dirty="0">
                <a:latin typeface="Palatino" pitchFamily="2" charset="0"/>
                <a:ea typeface="Palatino" pitchFamily="2" charset="0"/>
                <a:cs typeface="Times New Roman" panose="02020603050405020304" pitchFamily="18" charset="0"/>
              </a:rPr>
              <a:t>13.3.1 Analyzing BERT</a:t>
            </a:r>
          </a:p>
          <a:p>
            <a:pPr lvl="1">
              <a:lnSpc>
                <a:spcPct val="150000"/>
              </a:lnSpc>
            </a:pPr>
            <a:r>
              <a:rPr kumimoji="1" lang="en-GB" altLang="zh-CN" sz="2400" dirty="0">
                <a:latin typeface="Palatino" pitchFamily="2" charset="0"/>
                <a:ea typeface="Palatino" pitchFamily="2" charset="0"/>
                <a:cs typeface="Times New Roman" panose="02020603050405020304" pitchFamily="18" charset="0"/>
              </a:rPr>
              <a:t>13.3</a:t>
            </a:r>
            <a:r>
              <a:rPr kumimoji="1" lang="en-US" altLang="zh-CN" sz="2400" dirty="0">
                <a:latin typeface="Palatino" pitchFamily="2" charset="0"/>
                <a:ea typeface="Palatino" pitchFamily="2" charset="0"/>
                <a:cs typeface="Times New Roman" panose="02020603050405020304" pitchFamily="18" charset="0"/>
              </a:rPr>
              <a:t>.2</a:t>
            </a:r>
            <a:r>
              <a:rPr kumimoji="1" lang="zh-CN" altLang="en-US" sz="2400" dirty="0">
                <a:latin typeface="Palatino" pitchFamily="2" charset="0"/>
                <a:ea typeface="Palatino" pitchFamily="2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Palatino" pitchFamily="2" charset="0"/>
                <a:ea typeface="Palatino" pitchFamily="2" charset="0"/>
                <a:cs typeface="Times New Roman" panose="02020603050405020304" pitchFamily="18" charset="0"/>
              </a:rPr>
              <a:t>Knowledge</a:t>
            </a:r>
            <a:r>
              <a:rPr kumimoji="1" lang="zh-CN" altLang="en-US" sz="2400" dirty="0">
                <a:latin typeface="Palatino" pitchFamily="2" charset="0"/>
                <a:ea typeface="Palatino" pitchFamily="2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Palatino" pitchFamily="2" charset="0"/>
                <a:ea typeface="Palatino" pitchFamily="2" charset="0"/>
                <a:cs typeface="Times New Roman" panose="02020603050405020304" pitchFamily="18" charset="0"/>
              </a:rPr>
              <a:t>in</a:t>
            </a:r>
            <a:r>
              <a:rPr kumimoji="1" lang="zh-CN" altLang="en-US" sz="2400" dirty="0">
                <a:latin typeface="Palatino" pitchFamily="2" charset="0"/>
                <a:ea typeface="Palatino" pitchFamily="2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Palatino" pitchFamily="2" charset="0"/>
                <a:ea typeface="Palatino" pitchFamily="2" charset="0"/>
                <a:cs typeface="Times New Roman" panose="02020603050405020304" pitchFamily="18" charset="0"/>
              </a:rPr>
              <a:t>Pretrained</a:t>
            </a:r>
            <a:r>
              <a:rPr kumimoji="1" lang="zh-CN" altLang="en-US" sz="2400" dirty="0">
                <a:latin typeface="Palatino" pitchFamily="2" charset="0"/>
                <a:ea typeface="Palatino" pitchFamily="2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Palatino" pitchFamily="2" charset="0"/>
                <a:ea typeface="Palatino" pitchFamily="2" charset="0"/>
                <a:cs typeface="Times New Roman" panose="02020603050405020304" pitchFamily="18" charset="0"/>
              </a:rPr>
              <a:t>LM</a:t>
            </a:r>
            <a:endParaRPr kumimoji="1" lang="en-GB" altLang="zh-CN" sz="2400" dirty="0">
              <a:latin typeface="Palatino" pitchFamily="2" charset="0"/>
              <a:ea typeface="Palatino" pitchFamily="2" charset="0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r>
              <a:rPr kumimoji="1" lang="en-GB" altLang="zh-CN" sz="2400" b="1" dirty="0">
                <a:latin typeface="Palatino" pitchFamily="2" charset="0"/>
                <a:ea typeface="Palatino" pitchFamily="2" charset="0"/>
                <a:cs typeface="Times New Roman" panose="02020603050405020304" pitchFamily="18" charset="0"/>
              </a:rPr>
              <a:t>13.3</a:t>
            </a:r>
            <a:r>
              <a:rPr kumimoji="1" lang="en-US" altLang="zh-CN" sz="2400" b="1" dirty="0">
                <a:latin typeface="Palatino" pitchFamily="2" charset="0"/>
                <a:ea typeface="Palatino" pitchFamily="2" charset="0"/>
                <a:cs typeface="Times New Roman" panose="02020603050405020304" pitchFamily="18" charset="0"/>
              </a:rPr>
              <a:t>.3</a:t>
            </a:r>
            <a:r>
              <a:rPr kumimoji="1" lang="zh-CN" altLang="en-US" sz="2400" b="1" dirty="0">
                <a:latin typeface="Palatino" pitchFamily="2" charset="0"/>
                <a:ea typeface="Palatino" pitchFamily="2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b="1" dirty="0">
                <a:latin typeface="Palatino" pitchFamily="2" charset="0"/>
                <a:ea typeface="Palatino" pitchFamily="2" charset="0"/>
                <a:cs typeface="Times New Roman" panose="02020603050405020304" pitchFamily="18" charset="0"/>
              </a:rPr>
              <a:t>Language Models Take Shortcuts</a:t>
            </a:r>
            <a:endParaRPr kumimoji="1" lang="zh-CN" altLang="en-US" sz="2400" b="1" dirty="0">
              <a:latin typeface="Palatino" pitchFamily="2" charset="0"/>
              <a:ea typeface="Palatino" pitchFamily="2" charset="0"/>
              <a:cs typeface="Times New Roman" panose="02020603050405020304" pitchFamily="18" charset="0"/>
            </a:endParaRPr>
          </a:p>
          <a:p>
            <a:endParaRPr kumimoji="1" lang="zh-CN" altLang="en-US" dirty="0">
              <a:latin typeface="Palatino" pitchFamily="2" charset="0"/>
              <a:ea typeface="Palatino" pitchFamily="2" charset="0"/>
              <a:cs typeface="Times New Roman" panose="02020603050405020304" pitchFamily="18" charset="0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C26405E-9FA6-3693-5AC3-889559D815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80</a:t>
            </a:fld>
            <a:endParaRPr lang="en-US"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徽标&#10;&#10;AI 生成的内容可能不正确。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21533" y="147484"/>
            <a:ext cx="4380265" cy="1002889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08140" y="292442"/>
            <a:ext cx="873296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400" b="1" dirty="0">
                <a:latin typeface="Palatino" pitchFamily="2" charset="0"/>
                <a:ea typeface="Palatino" pitchFamily="2" charset="0"/>
                <a:cs typeface="Times New Roman" panose="02020603050405020304" pitchFamily="18" charset="0"/>
              </a:rPr>
              <a:t>Language Models Take Shortcuts</a:t>
            </a:r>
            <a:endParaRPr kumimoji="1" lang="zh-CN" altLang="en-US" sz="4400" b="1" dirty="0">
              <a:latin typeface="Palatino" pitchFamily="2" charset="0"/>
              <a:ea typeface="Palatino" pitchFamily="2" charset="0"/>
              <a:cs typeface="Times New Roman" panose="02020603050405020304" pitchFamily="18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08140" y="1282487"/>
            <a:ext cx="89114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altLang="zh-CN" sz="3200" dirty="0">
                <a:latin typeface="Palatino" pitchFamily="2" charset="0"/>
                <a:ea typeface="Palatino" pitchFamily="2" charset="0"/>
              </a:rPr>
              <a:t>Hypothesis-Only Natural Language Inference</a:t>
            </a:r>
            <a:r>
              <a:rPr lang="zh-CN" altLang="en-US" sz="3200" dirty="0">
                <a:latin typeface="Palatino" pitchFamily="2" charset="0"/>
                <a:ea typeface="Palatino" pitchFamily="2" charset="0"/>
              </a:rPr>
              <a:t> </a:t>
            </a:r>
            <a:endParaRPr kumimoji="1" lang="zh-CN" altLang="en-US" sz="3200" dirty="0">
              <a:latin typeface="Palatino" pitchFamily="2" charset="0"/>
              <a:ea typeface="Palatino" pitchFamily="2" charset="0"/>
            </a:endParaRPr>
          </a:p>
        </p:txBody>
      </p:sp>
      <p:pic>
        <p:nvPicPr>
          <p:cNvPr id="9" name="图片 8" descr="图示&#10;&#10;AI 生成的内容可能不正确。"/>
          <p:cNvPicPr>
            <a:picLocks noChangeAspect="1"/>
          </p:cNvPicPr>
          <p:nvPr/>
        </p:nvPicPr>
        <p:blipFill>
          <a:blip r:embed="rId3"/>
          <a:srcRect b="31241"/>
          <a:stretch>
            <a:fillRect/>
          </a:stretch>
        </p:blipFill>
        <p:spPr>
          <a:xfrm>
            <a:off x="3597293" y="2672641"/>
            <a:ext cx="7435813" cy="4382382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1368000" y="7223844"/>
            <a:ext cx="1166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i="1" dirty="0">
                <a:solidFill>
                  <a:schemeClr val="bg1">
                    <a:lumMod val="50000"/>
                  </a:schemeClr>
                </a:solidFill>
                <a:effectLst/>
                <a:latin typeface="Palatino"/>
              </a:rPr>
              <a:t>Poliak, A., </a:t>
            </a:r>
            <a:r>
              <a:rPr lang="en-US" altLang="zh-CN" i="1" dirty="0" err="1">
                <a:solidFill>
                  <a:schemeClr val="bg1">
                    <a:lumMod val="50000"/>
                  </a:schemeClr>
                </a:solidFill>
                <a:effectLst/>
                <a:latin typeface="Palatino"/>
              </a:rPr>
              <a:t>Naradowsky</a:t>
            </a:r>
            <a:r>
              <a:rPr lang="en-US" altLang="zh-CN" i="1" dirty="0">
                <a:solidFill>
                  <a:schemeClr val="bg1">
                    <a:lumMod val="50000"/>
                  </a:schemeClr>
                </a:solidFill>
                <a:effectLst/>
                <a:latin typeface="Palatino"/>
              </a:rPr>
              <a:t>, J., Haldar, A., Rudinger, R., &amp; Van </a:t>
            </a:r>
            <a:r>
              <a:rPr lang="en-US" altLang="zh-CN" i="1" dirty="0" err="1">
                <a:solidFill>
                  <a:schemeClr val="bg1">
                    <a:lumMod val="50000"/>
                  </a:schemeClr>
                </a:solidFill>
                <a:effectLst/>
                <a:latin typeface="Palatino"/>
              </a:rPr>
              <a:t>Durme</a:t>
            </a:r>
            <a:r>
              <a:rPr lang="en-US" altLang="zh-CN" i="1" dirty="0">
                <a:solidFill>
                  <a:schemeClr val="bg1">
                    <a:lumMod val="50000"/>
                  </a:schemeClr>
                </a:solidFill>
                <a:effectLst/>
                <a:latin typeface="Palatino"/>
              </a:rPr>
              <a:t>, B. (2018). Hypothesis only baselines in natural language inference. Proceedings of the 7th Joint Conference on Lexical and Computational Semantics .</a:t>
            </a:r>
            <a:endParaRPr kumimoji="1" lang="zh-CN" altLang="en-US" i="1" dirty="0">
              <a:solidFill>
                <a:schemeClr val="bg1">
                  <a:lumMod val="50000"/>
                </a:schemeClr>
              </a:solidFill>
              <a:latin typeface="Palatino"/>
              <a:cs typeface="Times New Roman" panose="02020603050405020304" pitchFamily="18" charset="0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F1D1864-6ADC-1253-B4FA-E59D1D0F1E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81</a:t>
            </a:fld>
            <a:endParaRPr lang="en-US"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徽标&#10;&#10;AI 生成的内容可能不正确。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21533" y="147484"/>
            <a:ext cx="4380265" cy="1002889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08140" y="292442"/>
            <a:ext cx="873296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400" b="1" dirty="0">
                <a:latin typeface="Palatino" pitchFamily="2" charset="0"/>
                <a:ea typeface="Palatino" pitchFamily="2" charset="0"/>
                <a:cs typeface="Times New Roman" panose="02020603050405020304" pitchFamily="18" charset="0"/>
              </a:rPr>
              <a:t>Language Models Take Shortcuts</a:t>
            </a:r>
            <a:endParaRPr kumimoji="1" lang="zh-CN" altLang="en-US" sz="4400" b="1" dirty="0">
              <a:latin typeface="Palatino" pitchFamily="2" charset="0"/>
              <a:ea typeface="Palatino" pitchFamily="2" charset="0"/>
              <a:cs typeface="Times New Roman" panose="02020603050405020304" pitchFamily="18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08140" y="1510230"/>
            <a:ext cx="59538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altLang="zh-CN" sz="3200" dirty="0">
                <a:latin typeface="Palatino" pitchFamily="2" charset="0"/>
                <a:ea typeface="Palatino" pitchFamily="2" charset="0"/>
              </a:rPr>
              <a:t>Data artifacts causes shortcuts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1368001" y="7158786"/>
            <a:ext cx="11664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i="1" dirty="0" err="1">
                <a:solidFill>
                  <a:schemeClr val="bg1">
                    <a:lumMod val="50000"/>
                  </a:schemeClr>
                </a:solidFill>
                <a:effectLst/>
                <a:latin typeface="Palatino"/>
              </a:rPr>
              <a:t>Gururangan</a:t>
            </a:r>
            <a:r>
              <a:rPr lang="en-US" altLang="zh-CN" i="1" dirty="0">
                <a:solidFill>
                  <a:schemeClr val="bg1">
                    <a:lumMod val="50000"/>
                  </a:schemeClr>
                </a:solidFill>
                <a:effectLst/>
                <a:latin typeface="Palatino"/>
              </a:rPr>
              <a:t>, S., </a:t>
            </a:r>
            <a:r>
              <a:rPr lang="en-US" altLang="zh-CN" i="1" dirty="0" err="1">
                <a:solidFill>
                  <a:schemeClr val="bg1">
                    <a:lumMod val="50000"/>
                  </a:schemeClr>
                </a:solidFill>
                <a:effectLst/>
                <a:latin typeface="Palatino"/>
              </a:rPr>
              <a:t>Swayamdipta</a:t>
            </a:r>
            <a:r>
              <a:rPr lang="en-US" altLang="zh-CN" i="1" dirty="0">
                <a:solidFill>
                  <a:schemeClr val="bg1">
                    <a:lumMod val="50000"/>
                  </a:schemeClr>
                </a:solidFill>
                <a:effectLst/>
                <a:latin typeface="Palatino"/>
              </a:rPr>
              <a:t>, S., Levy, O., Schwartz, R., Bowman, S., &amp; Smith, N. A. (2018). Annotation artifacts in natural language inference data. Proceedings of the 2018 Conference of the North American Chapter of the Association for Computational Linguistics: Human Language Technologies</a:t>
            </a:r>
            <a:endParaRPr kumimoji="1" lang="zh-CN" altLang="en-US" i="1" dirty="0">
              <a:solidFill>
                <a:schemeClr val="bg1">
                  <a:lumMod val="50000"/>
                </a:schemeClr>
              </a:solidFill>
              <a:latin typeface="Palatino"/>
              <a:cs typeface="Times New Roman" panose="02020603050405020304" pitchFamily="18" charset="0"/>
            </a:endParaRPr>
          </a:p>
        </p:txBody>
      </p:sp>
      <p:pic>
        <p:nvPicPr>
          <p:cNvPr id="13" name="图片 12" descr="图片包含 文本&#10;&#10;AI 生成的内容可能不正确。"/>
          <p:cNvPicPr>
            <a:picLocks noChangeAspect="1"/>
          </p:cNvPicPr>
          <p:nvPr/>
        </p:nvPicPr>
        <p:blipFill>
          <a:blip r:embed="rId3"/>
          <a:srcRect b="44265"/>
          <a:stretch>
            <a:fillRect/>
          </a:stretch>
        </p:blipFill>
        <p:spPr>
          <a:xfrm>
            <a:off x="408140" y="2781293"/>
            <a:ext cx="13063099" cy="21503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/>
              <p:cNvSpPr txBox="1"/>
              <p:nvPr/>
            </p:nvSpPr>
            <p:spPr>
              <a:xfrm>
                <a:off x="3710174" y="5740500"/>
                <a:ext cx="8601177" cy="10156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altLang="zh-CN" sz="3200" dirty="0">
                    <a:latin typeface="Palatino Linotype" panose="02040502050505030304" charset="0"/>
                  </a:rPr>
                  <a:t>PMI(word, label) = log</a:t>
                </a:r>
                <a:r>
                  <a:rPr lang="zh-CN" altLang="en-US" sz="3200" dirty="0">
                    <a:latin typeface="Palatino Linotype" panose="02040502050505030304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3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GB" altLang="zh-CN" sz="3200" dirty="0">
                            <a:latin typeface="Palatino Linotype" panose="02040502050505030304" charset="0"/>
                          </a:rPr>
                          <m:t>P</m:t>
                        </m:r>
                        <m:r>
                          <m:rPr>
                            <m:nor/>
                          </m:rPr>
                          <a:rPr lang="en-GB" altLang="zh-CN" sz="3200" dirty="0">
                            <a:latin typeface="Palatino Linotype" panose="02040502050505030304" charset="0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GB" altLang="zh-CN" sz="3200" dirty="0">
                            <a:latin typeface="Palatino Linotype" panose="02040502050505030304" charset="0"/>
                          </a:rPr>
                          <m:t>word</m:t>
                        </m:r>
                        <m:r>
                          <m:rPr>
                            <m:nor/>
                          </m:rPr>
                          <a:rPr lang="en-GB" altLang="zh-CN" sz="3200" dirty="0">
                            <a:latin typeface="Palatino Linotype" panose="02040502050505030304" charset="0"/>
                          </a:rPr>
                          <m:t>, </m:t>
                        </m:r>
                        <m:r>
                          <m:rPr>
                            <m:nor/>
                          </m:rPr>
                          <a:rPr lang="en-GB" altLang="zh-CN" sz="3200" dirty="0">
                            <a:latin typeface="Palatino Linotype" panose="02040502050505030304" charset="0"/>
                          </a:rPr>
                          <m:t>label</m:t>
                        </m:r>
                        <m:r>
                          <m:rPr>
                            <m:nor/>
                          </m:rPr>
                          <a:rPr lang="en-GB" altLang="zh-CN" sz="3200" dirty="0">
                            <a:latin typeface="Palatino Linotype" panose="02040502050505030304" charset="0"/>
                          </a:rPr>
                          <m:t>)</m:t>
                        </m:r>
                      </m:num>
                      <m:den>
                        <m:r>
                          <m:rPr>
                            <m:nor/>
                          </m:rPr>
                          <a:rPr lang="en-GB" altLang="zh-CN" sz="3200" dirty="0">
                            <a:latin typeface="Palatino Linotype" panose="02040502050505030304" charset="0"/>
                          </a:rPr>
                          <m:t>P</m:t>
                        </m:r>
                        <m:r>
                          <m:rPr>
                            <m:nor/>
                          </m:rPr>
                          <a:rPr lang="en-GB" altLang="zh-CN" sz="3200" dirty="0">
                            <a:latin typeface="Palatino Linotype" panose="02040502050505030304" charset="0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GB" altLang="zh-CN" sz="3200" dirty="0">
                            <a:latin typeface="Palatino Linotype" panose="02040502050505030304" charset="0"/>
                          </a:rPr>
                          <m:t>word</m:t>
                        </m:r>
                        <m:r>
                          <m:rPr>
                            <m:nor/>
                          </m:rPr>
                          <a:rPr lang="en-GB" altLang="zh-CN" sz="3200" dirty="0">
                            <a:latin typeface="Palatino Linotype" panose="02040502050505030304" charset="0"/>
                          </a:rPr>
                          <m:t>) </m:t>
                        </m:r>
                        <m:r>
                          <m:rPr>
                            <m:nor/>
                          </m:rPr>
                          <a:rPr lang="en-GB" altLang="zh-CN" sz="3200" dirty="0">
                            <a:latin typeface="Palatino Linotype" panose="02040502050505030304" charset="0"/>
                          </a:rPr>
                          <m:t>P</m:t>
                        </m:r>
                        <m:r>
                          <m:rPr>
                            <m:nor/>
                          </m:rPr>
                          <a:rPr lang="en-GB" altLang="zh-CN" sz="3200" dirty="0">
                            <a:latin typeface="Palatino Linotype" panose="02040502050505030304" charset="0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GB" altLang="zh-CN" sz="3200" dirty="0">
                            <a:latin typeface="Palatino Linotype" panose="02040502050505030304" charset="0"/>
                          </a:rPr>
                          <m:t>label</m:t>
                        </m:r>
                        <m:r>
                          <m:rPr>
                            <m:nor/>
                          </m:rPr>
                          <a:rPr lang="en-GB" altLang="zh-CN" sz="3200" dirty="0">
                            <a:latin typeface="Palatino Linotype" panose="02040502050505030304" charset="0"/>
                          </a:rPr>
                          <m:t>)</m:t>
                        </m:r>
                      </m:den>
                    </m:f>
                  </m:oMath>
                </a14:m>
                <a:endParaRPr lang="en-GB" altLang="zh-CN" sz="3200" dirty="0">
                  <a:latin typeface="Palatino Linotype" panose="02040502050505030304" charset="0"/>
                </a:endParaRPr>
              </a:p>
            </p:txBody>
          </p:sp>
        </mc:Choice>
        <mc:Fallback xmlns="">
          <p:sp>
            <p:nvSpPr>
              <p:cNvPr id="15" name="文本框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0174" y="5740500"/>
                <a:ext cx="8601177" cy="1015663"/>
              </a:xfrm>
              <a:prstGeom prst="rect">
                <a:avLst/>
              </a:prstGeom>
              <a:blipFill rotWithShape="1">
                <a:blip r:embed="rId4"/>
                <a:stretch>
                  <a:fillRect l="-6" t="-10" r="7" b="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7F3FDD2-7C9D-49F2-44C4-DD4157764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82</a:t>
            </a:fld>
            <a:endParaRPr lang="en-US"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徽标&#10;&#10;AI 生成的内容可能不正确。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21533" y="147484"/>
            <a:ext cx="4380265" cy="1002889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08140" y="292442"/>
            <a:ext cx="873296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400" b="1" dirty="0">
                <a:latin typeface="Palatino" pitchFamily="2" charset="0"/>
                <a:ea typeface="Palatino" pitchFamily="2" charset="0"/>
                <a:cs typeface="Times New Roman" panose="02020603050405020304" pitchFamily="18" charset="0"/>
              </a:rPr>
              <a:t>Language Models Take Shortcuts</a:t>
            </a:r>
            <a:endParaRPr kumimoji="1" lang="zh-CN" altLang="en-US" sz="4400" b="1" dirty="0">
              <a:latin typeface="Palatino" pitchFamily="2" charset="0"/>
              <a:ea typeface="Palatino" pitchFamily="2" charset="0"/>
              <a:cs typeface="Times New Roman" panose="02020603050405020304" pitchFamily="18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08140" y="1282487"/>
            <a:ext cx="87831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altLang="zh-CN" sz="3200" dirty="0">
                <a:latin typeface="Palatino" pitchFamily="2" charset="0"/>
                <a:ea typeface="Palatino" pitchFamily="2" charset="0"/>
              </a:rPr>
              <a:t>Shortcut in Machine Reading Comprehension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1368000" y="7300827"/>
            <a:ext cx="1166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i="1" dirty="0">
                <a:solidFill>
                  <a:schemeClr val="bg1">
                    <a:lumMod val="50000"/>
                  </a:schemeClr>
                </a:solidFill>
                <a:effectLst/>
                <a:latin typeface="Palatino"/>
              </a:rPr>
              <a:t>Sugawara, S., Inui, K., Sekine, S., &amp; Aizawa, A. (2018). What makes reading comprehension questions easier? Proceedings of the 2018 Conference on Empirical Methods in Natural Language Processing .</a:t>
            </a:r>
            <a:endParaRPr kumimoji="1" lang="zh-CN" altLang="en-US" i="1" dirty="0">
              <a:solidFill>
                <a:schemeClr val="bg1">
                  <a:lumMod val="50000"/>
                </a:schemeClr>
              </a:solidFill>
              <a:latin typeface="Palatino"/>
              <a:cs typeface="Times New Roman" panose="02020603050405020304" pitchFamily="18" charset="0"/>
            </a:endParaRPr>
          </a:p>
        </p:txBody>
      </p:sp>
      <p:pic>
        <p:nvPicPr>
          <p:cNvPr id="6" name="图片 5" descr="文本&#10;&#10;AI 生成的内容可能不正确。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9734" y="2087866"/>
            <a:ext cx="7772400" cy="5151990"/>
          </a:xfrm>
          <a:prstGeom prst="rect">
            <a:avLst/>
          </a:prstGeom>
        </p:spPr>
      </p:pic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60BE8CC-D9BB-66E5-854F-B60C2E2B90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83</a:t>
            </a:fld>
            <a:endParaRPr lang="en-US"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徽标&#10;&#10;AI 生成的内容可能不正确。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21533" y="147484"/>
            <a:ext cx="4380265" cy="1002889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08140" y="292442"/>
            <a:ext cx="873296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400" b="1" dirty="0">
                <a:latin typeface="Palatino" pitchFamily="2" charset="0"/>
                <a:ea typeface="Palatino" pitchFamily="2" charset="0"/>
                <a:cs typeface="Times New Roman" panose="02020603050405020304" pitchFamily="18" charset="0"/>
              </a:rPr>
              <a:t>Language Models Take Shortcuts</a:t>
            </a:r>
            <a:endParaRPr kumimoji="1" lang="zh-CN" altLang="en-US" sz="4400" b="1" dirty="0">
              <a:latin typeface="Palatino" pitchFamily="2" charset="0"/>
              <a:ea typeface="Palatino" pitchFamily="2" charset="0"/>
              <a:cs typeface="Times New Roman" panose="02020603050405020304" pitchFamily="18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08140" y="1282487"/>
            <a:ext cx="961339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altLang="zh-CN" sz="3200" dirty="0">
                <a:latin typeface="Palatino" pitchFamily="2" charset="0"/>
                <a:ea typeface="Palatino" pitchFamily="2" charset="0"/>
                <a:cs typeface="Times New Roman" panose="02020603050405020304" pitchFamily="18" charset="0"/>
              </a:rPr>
              <a:t>Shortcut in open QA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altLang="zh-CN" sz="3200" dirty="0">
                <a:latin typeface="Palatino" pitchFamily="2" charset="0"/>
                <a:ea typeface="Palatino" pitchFamily="2" charset="0"/>
                <a:cs typeface="Times New Roman" panose="02020603050405020304" pitchFamily="18" charset="0"/>
              </a:rPr>
              <a:t>Question overlap:</a:t>
            </a:r>
          </a:p>
          <a:p>
            <a:r>
              <a:rPr lang="en-GB" altLang="zh-CN" sz="3200" dirty="0">
                <a:latin typeface="Palatino" pitchFamily="2" charset="0"/>
                <a:ea typeface="Palatino" pitchFamily="2" charset="0"/>
                <a:cs typeface="Times New Roman" panose="02020603050405020304" pitchFamily="18" charset="0"/>
              </a:rPr>
              <a:t>		similar train / test questions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altLang="zh-CN" sz="3200" dirty="0">
                <a:latin typeface="Palatino" pitchFamily="2" charset="0"/>
                <a:ea typeface="Palatino" pitchFamily="2" charset="0"/>
                <a:cs typeface="Times New Roman" panose="02020603050405020304" pitchFamily="18" charset="0"/>
              </a:rPr>
              <a:t>Answer overlap</a:t>
            </a:r>
          </a:p>
          <a:p>
            <a:r>
              <a:rPr lang="en-GB" altLang="zh-CN" sz="3200" dirty="0">
                <a:latin typeface="Palatino" pitchFamily="2" charset="0"/>
                <a:ea typeface="Palatino" pitchFamily="2" charset="0"/>
                <a:cs typeface="Times New Roman" panose="02020603050405020304" pitchFamily="18" charset="0"/>
              </a:rPr>
              <a:t>		the same answer for different questions</a:t>
            </a:r>
            <a:r>
              <a:rPr lang="zh-CN" altLang="en-US" sz="3200" dirty="0">
                <a:latin typeface="Palatino" pitchFamily="2" charset="0"/>
                <a:ea typeface="Palatino" pitchFamily="2" charset="0"/>
                <a:cs typeface="Times New Roman" panose="02020603050405020304" pitchFamily="18" charset="0"/>
              </a:rPr>
              <a:t> </a:t>
            </a:r>
            <a:r>
              <a:rPr lang="en-GB" altLang="zh-CN" sz="3200" dirty="0">
                <a:latin typeface="Palatino" pitchFamily="2" charset="0"/>
                <a:ea typeface="Palatino" pitchFamily="2" charset="0"/>
                <a:cs typeface="Times New Roman" panose="02020603050405020304" pitchFamily="18" charset="0"/>
              </a:rPr>
              <a:t>etc.</a:t>
            </a:r>
          </a:p>
        </p:txBody>
      </p:sp>
      <p:pic>
        <p:nvPicPr>
          <p:cNvPr id="2" name="图片 1" descr="图示&#10;&#10;AI 生成的内容可能不正确。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2357" y="3711772"/>
            <a:ext cx="7032623" cy="3629312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257829" y="7002571"/>
            <a:ext cx="1277417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  <a:latin typeface="Palatino Linotype" panose="02040502050505030304" charset="0"/>
                <a:cs typeface="Times New Roman" panose="02020603050405020304" pitchFamily="18" charset="0"/>
              </a:rPr>
              <a:t>Lewis, P., </a:t>
            </a:r>
            <a:r>
              <a:rPr lang="en-US" altLang="zh-CN" sz="1600" i="1" dirty="0" err="1">
                <a:solidFill>
                  <a:schemeClr val="bg1">
                    <a:lumMod val="65000"/>
                  </a:schemeClr>
                </a:solidFill>
                <a:latin typeface="Palatino Linotype" panose="02040502050505030304" charset="0"/>
                <a:cs typeface="Times New Roman" panose="02020603050405020304" pitchFamily="18" charset="0"/>
              </a:rPr>
              <a:t>Stenetorp</a:t>
            </a:r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  <a:latin typeface="Palatino Linotype" panose="02040502050505030304" charset="0"/>
                <a:cs typeface="Times New Roman" panose="02020603050405020304" pitchFamily="18" charset="0"/>
              </a:rPr>
              <a:t>, P., &amp; Riedel, S. (2021). Question and answer test-train overlap in open-domain question answering datasets. Proceedings of the 16th Conference of the European Chapter of the Association for Computational Linguistics: Main Volume .</a:t>
            </a:r>
          </a:p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  <a:latin typeface="Palatino Linotype" panose="02040502050505030304" charset="0"/>
                <a:cs typeface="Times New Roman" panose="02020603050405020304" pitchFamily="18" charset="0"/>
              </a:rPr>
              <a:t>Wang, C., Liu, P., &amp; Zhang, Y. (2021). Can generative pre-trained language models serve as knowledge bases for closed-book QA? Proceedings of the 59th Annual Meeting of the Association for Computational Linguistics and the 11th International Joint Conference on Natural Language Processing</a:t>
            </a:r>
            <a:endParaRPr kumimoji="1" lang="zh-CN" altLang="en-US" sz="1600" i="1" dirty="0">
              <a:solidFill>
                <a:schemeClr val="bg1">
                  <a:lumMod val="65000"/>
                </a:schemeClr>
              </a:solidFill>
              <a:latin typeface="Palatino Linotype" panose="02040502050505030304" charset="0"/>
              <a:cs typeface="Times New Roman" panose="02020603050405020304" pitchFamily="18" charset="0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DB72B76-4A08-7806-C431-599DFFAA70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84</a:t>
            </a:fld>
            <a:endParaRPr lang="en-US"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徽标&#10;&#10;AI 生成的内容可能不正确。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21533" y="147484"/>
            <a:ext cx="4380265" cy="1002889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08140" y="292442"/>
            <a:ext cx="873296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400" b="1" dirty="0">
                <a:latin typeface="Palatino" pitchFamily="2" charset="0"/>
                <a:ea typeface="Palatino" pitchFamily="2" charset="0"/>
                <a:cs typeface="Times New Roman" panose="02020603050405020304" pitchFamily="18" charset="0"/>
              </a:rPr>
              <a:t>Language Models Take Shortcuts</a:t>
            </a:r>
            <a:endParaRPr kumimoji="1" lang="zh-CN" altLang="en-US" sz="4400" b="1" dirty="0">
              <a:latin typeface="Palatino" pitchFamily="2" charset="0"/>
              <a:ea typeface="Palatino" pitchFamily="2" charset="0"/>
              <a:cs typeface="Times New Roman" panose="02020603050405020304" pitchFamily="18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08140" y="1327353"/>
            <a:ext cx="961339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altLang="zh-CN" sz="3200" dirty="0">
                <a:latin typeface="Palatino" pitchFamily="2" charset="0"/>
                <a:ea typeface="Palatino" pitchFamily="2" charset="0"/>
                <a:cs typeface="Times New Roman" panose="02020603050405020304" pitchFamily="18" charset="0"/>
              </a:rPr>
              <a:t>Shortcuts are spurious features</a:t>
            </a:r>
          </a:p>
          <a:p>
            <a:pPr lvl="1">
              <a:lnSpc>
                <a:spcPct val="150000"/>
              </a:lnSpc>
            </a:pPr>
            <a:r>
              <a:rPr lang="en-GB" altLang="zh-CN" sz="3200" dirty="0">
                <a:latin typeface="Palatino" pitchFamily="2" charset="0"/>
                <a:ea typeface="Palatino" pitchFamily="2" charset="0"/>
                <a:cs typeface="Times New Roman" panose="02020603050405020304" pitchFamily="18" charset="0"/>
              </a:rPr>
              <a:t>	Rationale — human reason</a:t>
            </a:r>
          </a:p>
          <a:p>
            <a:pPr lvl="1">
              <a:lnSpc>
                <a:spcPct val="150000"/>
              </a:lnSpc>
            </a:pPr>
            <a:r>
              <a:rPr lang="en-GB" altLang="zh-CN" sz="3200" dirty="0">
                <a:latin typeface="Palatino" pitchFamily="2" charset="0"/>
                <a:ea typeface="Palatino" pitchFamily="2" charset="0"/>
                <a:cs typeface="Times New Roman" panose="02020603050405020304" pitchFamily="18" charset="0"/>
              </a:rPr>
              <a:t>	Spurious patterns — wrong feature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1368000" y="7317127"/>
            <a:ext cx="115677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GB" altLang="zh-CN" i="1" dirty="0">
                <a:solidFill>
                  <a:schemeClr val="bg1">
                    <a:lumMod val="65000"/>
                  </a:schemeClr>
                </a:solidFill>
                <a:latin typeface="Palatino Linotype" panose="02040502050505030304" charset="0"/>
                <a:cs typeface="Times New Roman" panose="02020603050405020304" pitchFamily="18" charset="0"/>
              </a:rPr>
              <a:t>Yang, L., Zhang, S., Qin, L., Li, Y., Wang, Y., Liu, H., Wang, J., Xie, X., &amp; Zhang, Y. (2023). GLUE-X: Evaluating natural language understanding models from an out-of-distribution generalization perspective. Findings of the Association for Computational Linguistics: ACL 2023 .</a:t>
            </a:r>
            <a:endParaRPr kumimoji="1" lang="zh-CN" altLang="en-US" i="1" dirty="0">
              <a:solidFill>
                <a:schemeClr val="bg1">
                  <a:lumMod val="65000"/>
                </a:schemeClr>
              </a:solidFill>
              <a:latin typeface="Palatino Linotype" panose="02040502050505030304" charset="0"/>
              <a:cs typeface="Times New Roman" panose="02020603050405020304" pitchFamily="18" charset="0"/>
            </a:endParaRPr>
          </a:p>
        </p:txBody>
      </p:sp>
      <p:pic>
        <p:nvPicPr>
          <p:cNvPr id="13" name="图片 12" descr="图形用户界面, 文本, 应用程序, 电子邮件&#10;&#10;AI 生成的内容可能不正确。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9387" y="3693047"/>
            <a:ext cx="9023037" cy="3596882"/>
          </a:xfrm>
          <a:prstGeom prst="rect">
            <a:avLst/>
          </a:prstGeom>
        </p:spPr>
      </p:pic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DAF1EF7-37FD-E790-61EE-340EB0732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85</a:t>
            </a:fld>
            <a:endParaRPr lang="en-US"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徽标&#10;&#10;AI 生成的内容可能不正确。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21533" y="147484"/>
            <a:ext cx="4380265" cy="1002889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08140" y="292442"/>
            <a:ext cx="873296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400" b="1" dirty="0">
                <a:latin typeface="Palatino" pitchFamily="2" charset="0"/>
                <a:ea typeface="Palatino" pitchFamily="2" charset="0"/>
                <a:cs typeface="Times New Roman" panose="02020603050405020304" pitchFamily="18" charset="0"/>
              </a:rPr>
              <a:t>Language Models Take Shortcuts</a:t>
            </a:r>
            <a:endParaRPr kumimoji="1" lang="zh-CN" altLang="en-US" sz="4400" b="1" dirty="0">
              <a:latin typeface="Palatino" pitchFamily="2" charset="0"/>
              <a:ea typeface="Palatino" pitchFamily="2" charset="0"/>
              <a:cs typeface="Times New Roman" panose="02020603050405020304" pitchFamily="18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08140" y="1150373"/>
            <a:ext cx="109394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altLang="zh-CN" sz="3200" dirty="0">
                <a:latin typeface="Palatino" pitchFamily="2" charset="0"/>
                <a:ea typeface="Palatino" pitchFamily="2" charset="0"/>
                <a:cs typeface="Times New Roman" panose="02020603050405020304" pitchFamily="18" charset="0"/>
              </a:rPr>
              <a:t>Shortcuts lead to low out-of-distribution (OOD) </a:t>
            </a:r>
            <a:r>
              <a:rPr lang="zh-CN" altLang="en-US" sz="3200" dirty="0">
                <a:latin typeface="Palatino" pitchFamily="2" charset="0"/>
                <a:ea typeface="Palatino" pitchFamily="2" charset="0"/>
                <a:cs typeface="Times New Roman" panose="02020603050405020304" pitchFamily="18" charset="0"/>
              </a:rPr>
              <a:t> </a:t>
            </a:r>
            <a:r>
              <a:rPr lang="en-GB" altLang="zh-CN" sz="3200" dirty="0">
                <a:latin typeface="Palatino" pitchFamily="2" charset="0"/>
                <a:ea typeface="Palatino" pitchFamily="2" charset="0"/>
                <a:cs typeface="Times New Roman" panose="02020603050405020304" pitchFamily="18" charset="0"/>
              </a:rPr>
              <a:t>results	</a:t>
            </a:r>
          </a:p>
        </p:txBody>
      </p:sp>
      <p:pic>
        <p:nvPicPr>
          <p:cNvPr id="6" name="图片 5" descr="表格&#10;&#10;AI 生成的内容可能不正确。"/>
          <p:cNvPicPr>
            <a:picLocks noChangeAspect="1"/>
          </p:cNvPicPr>
          <p:nvPr/>
        </p:nvPicPr>
        <p:blipFill>
          <a:blip r:embed="rId3"/>
          <a:srcRect l="24420" b="16789"/>
          <a:stretch>
            <a:fillRect/>
          </a:stretch>
        </p:blipFill>
        <p:spPr>
          <a:xfrm>
            <a:off x="2643392" y="1905964"/>
            <a:ext cx="8704162" cy="5331805"/>
          </a:xfrm>
          <a:prstGeom prst="rect">
            <a:avLst/>
          </a:prstGeom>
        </p:spPr>
      </p:pic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C6659D4-09A8-6D3C-F31E-BAB492DA8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86</a:t>
            </a:fld>
            <a:endParaRPr lang="en-US"/>
          </a:p>
        </p:txBody>
      </p:sp>
      <p:sp>
        <p:nvSpPr>
          <p:cNvPr id="2" name="文本框 9">
            <a:extLst>
              <a:ext uri="{FF2B5EF4-FFF2-40B4-BE49-F238E27FC236}">
                <a16:creationId xmlns:a16="http://schemas.microsoft.com/office/drawing/2014/main" id="{4C46704E-C6AB-859A-0B45-64092BA6ECFA}"/>
              </a:ext>
            </a:extLst>
          </p:cNvPr>
          <p:cNvSpPr txBox="1"/>
          <p:nvPr/>
        </p:nvSpPr>
        <p:spPr>
          <a:xfrm>
            <a:off x="1211617" y="7237769"/>
            <a:ext cx="115677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GB" altLang="zh-CN" i="1" dirty="0">
                <a:solidFill>
                  <a:schemeClr val="bg1">
                    <a:lumMod val="65000"/>
                  </a:schemeClr>
                </a:solidFill>
                <a:latin typeface="Palatino Linotype" panose="02040502050505030304" charset="0"/>
                <a:cs typeface="Times New Roman" panose="02020603050405020304" pitchFamily="18" charset="0"/>
              </a:rPr>
              <a:t>Yang, L., Zhang, S., Qin, L., Li, Y., Wang, Y., Liu, H., Wang, J., Xie, X., &amp; Zhang, Y. (2023). GLUE-X: Evaluating natural language understanding models from an out-of-distribution generalization perspective. Findings of the Association for Computational Linguistics: ACL 2023 .</a:t>
            </a:r>
            <a:endParaRPr kumimoji="1" lang="zh-CN" altLang="en-US" i="1" dirty="0">
              <a:solidFill>
                <a:schemeClr val="bg1">
                  <a:lumMod val="65000"/>
                </a:schemeClr>
              </a:solidFill>
              <a:latin typeface="Palatino Linotype" panose="0204050205050503030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AF721F-DEBB-70CE-2B56-BCC74E228A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徽标&#10;&#10;AI 生成的内容可能不正确。">
            <a:extLst>
              <a:ext uri="{FF2B5EF4-FFF2-40B4-BE49-F238E27FC236}">
                <a16:creationId xmlns:a16="http://schemas.microsoft.com/office/drawing/2014/main" id="{65F52A19-C495-F51A-D8CF-25965F0150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21533" y="147484"/>
            <a:ext cx="4380265" cy="1002889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7AEBDEC4-97DB-5937-98C4-FB92563EE5A9}"/>
              </a:ext>
            </a:extLst>
          </p:cNvPr>
          <p:cNvSpPr txBox="1"/>
          <p:nvPr/>
        </p:nvSpPr>
        <p:spPr>
          <a:xfrm>
            <a:off x="408140" y="292442"/>
            <a:ext cx="426604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altLang="zh-CN" sz="4400" dirty="0">
                <a:effectLst/>
                <a:latin typeface="Palatino" pitchFamily="2" charset="0"/>
                <a:ea typeface="Palatino" pitchFamily="2" charset="0"/>
              </a:rPr>
              <a:t>Adversarial Test</a:t>
            </a:r>
          </a:p>
          <a:p>
            <a:endParaRPr kumimoji="1" lang="zh-CN" altLang="en-US" sz="4400" dirty="0">
              <a:latin typeface="Palatino" pitchFamily="2" charset="0"/>
              <a:ea typeface="Palatino" pitchFamily="2" charset="0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1D16FA4-F872-6B2F-8F74-A95606C889B7}"/>
              </a:ext>
            </a:extLst>
          </p:cNvPr>
          <p:cNvSpPr txBox="1"/>
          <p:nvPr/>
        </p:nvSpPr>
        <p:spPr>
          <a:xfrm>
            <a:off x="470288" y="1051031"/>
            <a:ext cx="12835778" cy="278691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altLang="zh-CN" sz="3200" dirty="0">
                <a:effectLst/>
                <a:latin typeface="Palatino" pitchFamily="2" charset="0"/>
                <a:ea typeface="Palatino" pitchFamily="2" charset="0"/>
              </a:rPr>
              <a:t>Disturb the original distribution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altLang="zh-CN" sz="2800" dirty="0">
                <a:effectLst/>
                <a:latin typeface="Palatino" pitchFamily="2" charset="0"/>
                <a:ea typeface="Palatino" pitchFamily="2" charset="0"/>
              </a:rPr>
              <a:t>adding one irrelevant sentence to the passage</a:t>
            </a:r>
            <a:r>
              <a:rPr lang="zh-CN" altLang="en-US" sz="2800" dirty="0">
                <a:effectLst/>
                <a:latin typeface="Palatino" pitchFamily="2" charset="0"/>
                <a:ea typeface="Palatino" pitchFamily="2" charset="0"/>
              </a:rPr>
              <a:t> </a:t>
            </a:r>
            <a:r>
              <a:rPr lang="en-GB" altLang="zh-CN" sz="2800" dirty="0">
                <a:effectLst/>
                <a:latin typeface="Palatino" pitchFamily="2" charset="0"/>
                <a:ea typeface="Palatino" pitchFamily="2" charset="0"/>
              </a:rPr>
              <a:t>that does not affect the answer output.</a:t>
            </a:r>
          </a:p>
          <a:p>
            <a:pPr>
              <a:lnSpc>
                <a:spcPct val="150000"/>
              </a:lnSpc>
            </a:pPr>
            <a:r>
              <a:rPr lang="en-GB" altLang="zh-CN" sz="3200" dirty="0">
                <a:latin typeface="Palatino" pitchFamily="2" charset="0"/>
                <a:ea typeface="Palatino" pitchFamily="2" charset="0"/>
                <a:cs typeface="Times New Roman" panose="02020603050405020304" pitchFamily="18" charset="0"/>
              </a:rPr>
              <a:t>	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624E4EE-57DE-3095-D505-413DD2602EAE}"/>
              </a:ext>
            </a:extLst>
          </p:cNvPr>
          <p:cNvSpPr txBox="1"/>
          <p:nvPr/>
        </p:nvSpPr>
        <p:spPr>
          <a:xfrm>
            <a:off x="1368000" y="7498988"/>
            <a:ext cx="115067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i="1" dirty="0">
                <a:solidFill>
                  <a:schemeClr val="bg1">
                    <a:lumMod val="75000"/>
                  </a:schemeClr>
                </a:solidFill>
                <a:latin typeface="Palatino" pitchFamily="2" charset="0"/>
                <a:ea typeface="Palatino" pitchFamily="2" charset="0"/>
              </a:rPr>
              <a:t>Jia, R., &amp; Liang, P. (2017). Adversarial examples for evaluating reading comprehension systems. Proceedings of the 2017 Conference on Empirical Methods in Natural Language Processing .</a:t>
            </a:r>
            <a:endParaRPr lang="en-US" altLang="zh-CN" sz="1800" i="1" dirty="0">
              <a:solidFill>
                <a:schemeClr val="bg1">
                  <a:lumMod val="75000"/>
                </a:schemeClr>
              </a:solidFill>
              <a:latin typeface="Palatino" pitchFamily="2" charset="0"/>
              <a:ea typeface="Palatino" pitchFamily="2" charset="0"/>
              <a:cs typeface="Times New Roman Regular" panose="02020503050405090304" charset="0"/>
            </a:endParaRPr>
          </a:p>
        </p:txBody>
      </p:sp>
      <p:pic>
        <p:nvPicPr>
          <p:cNvPr id="5" name="图片 4" descr="文本&#10;&#10;AI 生成的内容可能不正确。">
            <a:extLst>
              <a:ext uri="{FF2B5EF4-FFF2-40B4-BE49-F238E27FC236}">
                <a16:creationId xmlns:a16="http://schemas.microsoft.com/office/drawing/2014/main" id="{EC21872A-9F6D-BD35-6431-7C4BCB4B8E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6016" y="3208294"/>
            <a:ext cx="5773090" cy="4145776"/>
          </a:xfrm>
          <a:prstGeom prst="rect">
            <a:avLst/>
          </a:prstGeom>
        </p:spPr>
      </p:pic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A5160F3-55A1-CD5E-0425-6D5D61DFE8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39486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徽标&#10;&#10;AI 生成的内容可能不正确。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21533" y="147484"/>
            <a:ext cx="4380265" cy="1002889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08140" y="292442"/>
            <a:ext cx="426604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altLang="zh-CN" sz="4400" dirty="0">
                <a:effectLst/>
                <a:latin typeface="Palatino" pitchFamily="2" charset="0"/>
                <a:ea typeface="Palatino" pitchFamily="2" charset="0"/>
              </a:rPr>
              <a:t>Adversarial Test</a:t>
            </a:r>
          </a:p>
          <a:p>
            <a:endParaRPr kumimoji="1" lang="zh-CN" altLang="en-US" sz="4400" dirty="0">
              <a:latin typeface="Palatino" pitchFamily="2" charset="0"/>
              <a:ea typeface="Palatino" pitchFamily="2" charset="0"/>
              <a:cs typeface="Times New Roman" panose="02020603050405020304" pitchFamily="18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70288" y="1051031"/>
            <a:ext cx="12835778" cy="75559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3200" dirty="0">
                <a:latin typeface="Palatino" pitchFamily="2" charset="0"/>
                <a:ea typeface="Palatino" pitchFamily="2" charset="0"/>
                <a:cs typeface="Times New Roman" panose="02020603050405020304" pitchFamily="18" charset="0"/>
              </a:rPr>
              <a:t>The effect of negation </a:t>
            </a:r>
            <a:r>
              <a:rPr lang="en-GB" altLang="zh-CN" sz="3200" dirty="0">
                <a:latin typeface="Palatino" pitchFamily="2" charset="0"/>
                <a:ea typeface="Palatino" pitchFamily="2" charset="0"/>
                <a:cs typeface="Times New Roman" panose="02020603050405020304" pitchFamily="18" charset="0"/>
              </a:rPr>
              <a:t>	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1368000" y="7498988"/>
            <a:ext cx="1166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75000"/>
                  </a:schemeClr>
                </a:solidFill>
                <a:latin typeface="Palatino" pitchFamily="2" charset="0"/>
                <a:ea typeface="Palatino" pitchFamily="2" charset="0"/>
              </a:rPr>
              <a:t>Hossain, M. M., Kovatchev, V., Dutta, P., Kao, T., Wei, E., &amp; Blanco, E. (2020). An analysis of natural language inference benchmarks through the lens of negation. Proceedings of the 2020 Conference on Empirical Methods in Natural Language Processing (EMNLP) .</a:t>
            </a:r>
            <a:endParaRPr kumimoji="1" lang="zh-CN" altLang="en-US" sz="1600" i="1" dirty="0">
              <a:solidFill>
                <a:schemeClr val="bg1">
                  <a:lumMod val="75000"/>
                </a:schemeClr>
              </a:solidFill>
              <a:latin typeface="Palatino" pitchFamily="2" charset="0"/>
              <a:ea typeface="Palatino" pitchFamily="2" charset="0"/>
              <a:cs typeface="Times New Roman" panose="02020603050405020304" pitchFamily="18" charset="0"/>
            </a:endParaRPr>
          </a:p>
        </p:txBody>
      </p:sp>
      <p:pic>
        <p:nvPicPr>
          <p:cNvPr id="6" name="图片 5" descr="报纸上的文字&#10;&#10;AI 生成的内容可能不正确。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0848" y="1908962"/>
            <a:ext cx="7354046" cy="5513551"/>
          </a:xfrm>
          <a:prstGeom prst="rect">
            <a:avLst/>
          </a:prstGeom>
        </p:spPr>
      </p:pic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21A4E14-472B-486D-EC1F-2BC1BEBDC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88</a:t>
            </a:fld>
            <a:endParaRPr lang="en-US"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徽标&#10;&#10;AI 生成的内容可能不正确。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21533" y="147484"/>
            <a:ext cx="4380265" cy="1002889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08140" y="292442"/>
            <a:ext cx="269336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400" b="1" dirty="0">
                <a:latin typeface="Palatino" pitchFamily="2" charset="0"/>
                <a:ea typeface="Palatino" pitchFamily="2" charset="0"/>
                <a:cs typeface="Times New Roman" panose="02020603050405020304" pitchFamily="18" charset="0"/>
              </a:rPr>
              <a:t>Summary</a:t>
            </a:r>
            <a:endParaRPr kumimoji="1" lang="zh-CN" altLang="en-US" sz="4400" b="1" dirty="0">
              <a:latin typeface="Palatino" pitchFamily="2" charset="0"/>
              <a:ea typeface="Palatino" pitchFamily="2" charset="0"/>
              <a:cs typeface="Times New Roman" panose="02020603050405020304" pitchFamily="18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08139" y="1417898"/>
            <a:ext cx="13523013" cy="371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GB" altLang="zh-CN" sz="3200" dirty="0">
                <a:latin typeface="Palatino" pitchFamily="2" charset="0"/>
                <a:ea typeface="Palatino" pitchFamily="2" charset="0"/>
              </a:rPr>
              <a:t>In this week, we have learned</a:t>
            </a:r>
            <a:r>
              <a:rPr kumimoji="1" lang="zh-CN" altLang="en-US" sz="3200" dirty="0">
                <a:latin typeface="Palatino" pitchFamily="2" charset="0"/>
                <a:ea typeface="Palatino" pitchFamily="2" charset="0"/>
              </a:rPr>
              <a:t>：</a:t>
            </a:r>
            <a:endParaRPr kumimoji="1" lang="en-GB" altLang="zh-CN" sz="3200" dirty="0">
              <a:latin typeface="Palatino" pitchFamily="2" charset="0"/>
              <a:ea typeface="Palatino" pitchFamily="2" charset="0"/>
            </a:endParaRPr>
          </a:p>
          <a:p>
            <a:pPr lvl="1">
              <a:lnSpc>
                <a:spcPct val="150000"/>
              </a:lnSpc>
            </a:pPr>
            <a:r>
              <a:rPr kumimoji="1" lang="en-GB" altLang="zh-CN" sz="3200" dirty="0">
                <a:latin typeface="Palatino" pitchFamily="2" charset="0"/>
                <a:ea typeface="Palatino" pitchFamily="2" charset="0"/>
              </a:rPr>
              <a:t>  • Pre-trained Transformer models,</a:t>
            </a:r>
          </a:p>
          <a:p>
            <a:pPr lvl="1">
              <a:lnSpc>
                <a:spcPct val="150000"/>
              </a:lnSpc>
            </a:pPr>
            <a:r>
              <a:rPr kumimoji="1" lang="en-GB" altLang="zh-CN" sz="3200" dirty="0">
                <a:latin typeface="Palatino" pitchFamily="2" charset="0"/>
                <a:ea typeface="Palatino" pitchFamily="2" charset="0"/>
              </a:rPr>
              <a:t>    			GPT, BERT, BART</a:t>
            </a:r>
            <a:r>
              <a:rPr kumimoji="1" lang="en-US" altLang="zh-CN" sz="3200" dirty="0">
                <a:latin typeface="Palatino" pitchFamily="2" charset="0"/>
                <a:ea typeface="Palatino" pitchFamily="2" charset="0"/>
              </a:rPr>
              <a:t>.</a:t>
            </a:r>
            <a:endParaRPr kumimoji="1" lang="en-GB" altLang="zh-CN" sz="3200" dirty="0">
              <a:latin typeface="Palatino" pitchFamily="2" charset="0"/>
              <a:ea typeface="Palatino" pitchFamily="2" charset="0"/>
            </a:endParaRPr>
          </a:p>
          <a:p>
            <a:pPr lvl="1">
              <a:lnSpc>
                <a:spcPct val="150000"/>
              </a:lnSpc>
            </a:pPr>
            <a:r>
              <a:rPr kumimoji="1" lang="en-GB" altLang="zh-CN" sz="3200" dirty="0">
                <a:latin typeface="Palatino" pitchFamily="2" charset="0"/>
                <a:ea typeface="Palatino" pitchFamily="2" charset="0"/>
              </a:rPr>
              <a:t>  • Using the pre-trained Transformer models</a:t>
            </a:r>
            <a:r>
              <a:rPr kumimoji="1" lang="en-US" altLang="zh-CN" sz="3200" dirty="0">
                <a:latin typeface="Palatino" pitchFamily="2" charset="0"/>
                <a:ea typeface="Palatino" pitchFamily="2" charset="0"/>
              </a:rPr>
              <a:t>,</a:t>
            </a:r>
            <a:r>
              <a:rPr kumimoji="1" lang="en-GB" altLang="zh-CN" sz="3200" dirty="0">
                <a:latin typeface="Palatino" pitchFamily="2" charset="0"/>
                <a:ea typeface="Palatino" pitchFamily="2" charset="0"/>
              </a:rPr>
              <a:t> for </a:t>
            </a:r>
            <a:r>
              <a:rPr kumimoji="1" lang="en-US" altLang="zh-CN" sz="3200" dirty="0">
                <a:latin typeface="Palatino" pitchFamily="2" charset="0"/>
                <a:ea typeface="Palatino" pitchFamily="2" charset="0"/>
              </a:rPr>
              <a:t>solving </a:t>
            </a:r>
            <a:r>
              <a:rPr kumimoji="1" lang="en-GB" altLang="zh-CN" sz="3200" dirty="0">
                <a:latin typeface="Palatino" pitchFamily="2" charset="0"/>
                <a:ea typeface="Palatino" pitchFamily="2" charset="0"/>
              </a:rPr>
              <a:t>NLP tasks</a:t>
            </a:r>
            <a:r>
              <a:rPr kumimoji="1" lang="en-US" altLang="zh-CN" sz="3200" dirty="0">
                <a:latin typeface="Palatino" pitchFamily="2" charset="0"/>
                <a:ea typeface="Palatino" pitchFamily="2" charset="0"/>
              </a:rPr>
              <a:t>.</a:t>
            </a:r>
            <a:endParaRPr kumimoji="1" lang="en-GB" altLang="zh-CN" sz="3200" dirty="0">
              <a:latin typeface="Palatino" pitchFamily="2" charset="0"/>
              <a:ea typeface="Palatino" pitchFamily="2" charset="0"/>
            </a:endParaRPr>
          </a:p>
          <a:p>
            <a:pPr lvl="1">
              <a:lnSpc>
                <a:spcPct val="150000"/>
              </a:lnSpc>
            </a:pPr>
            <a:r>
              <a:rPr kumimoji="1" lang="en-GB" altLang="zh-CN" sz="3200" dirty="0">
                <a:latin typeface="Palatino" pitchFamily="2" charset="0"/>
                <a:ea typeface="Palatino" pitchFamily="2" charset="0"/>
              </a:rPr>
              <a:t>  • Analyzing pre-trained Transformer models.</a:t>
            </a:r>
            <a:endParaRPr kumimoji="1" lang="zh-CN" altLang="en-US" sz="3200" dirty="0">
              <a:latin typeface="Palatino" pitchFamily="2" charset="0"/>
              <a:ea typeface="Palatino" pitchFamily="2" charset="0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A087F63-BE13-C09B-70D4-B63F01FBDE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89</a:t>
            </a:fld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em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AA43EA7-A818-B61A-DD3C-ACACE8F899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9</a:t>
            </a:fld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506</TotalTime>
  <Words>3004</Words>
  <Application>Microsoft Office PowerPoint</Application>
  <PresentationFormat>自定义</PresentationFormat>
  <Paragraphs>469</Paragraphs>
  <Slides>89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89</vt:i4>
      </vt:variant>
    </vt:vector>
  </HeadingPairs>
  <TitlesOfParts>
    <vt:vector size="98" baseType="lpstr">
      <vt:lpstr>Palatino</vt:lpstr>
      <vt:lpstr>等线</vt:lpstr>
      <vt:lpstr>Arial</vt:lpstr>
      <vt:lpstr>Calibri</vt:lpstr>
      <vt:lpstr>Cambria Math</vt:lpstr>
      <vt:lpstr>Georgia</vt:lpstr>
      <vt:lpstr>Palatino Linotype</vt:lpstr>
      <vt:lpstr>Times New Roman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PANZERS~</dc:creator>
  <dc:description>generated using python-pptx</dc:description>
  <cp:lastModifiedBy>李 文豫</cp:lastModifiedBy>
  <cp:revision>25</cp:revision>
  <cp:lastPrinted>2025-05-19T06:59:11Z</cp:lastPrinted>
  <dcterms:created xsi:type="dcterms:W3CDTF">2013-01-27T09:14:00Z</dcterms:created>
  <dcterms:modified xsi:type="dcterms:W3CDTF">2025-12-11T08:13:01Z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8D7E79A17DE14CD39D1C885616FADF74_12</vt:lpwstr>
  </property>
  <property fmtid="{D5CDD505-2E9C-101B-9397-08002B2CF9AE}" pid="3" name="KSOProductBuildVer">
    <vt:lpwstr>2052-12.1.0.21171</vt:lpwstr>
  </property>
</Properties>
</file>